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499" r:id="rId3"/>
    <p:sldId id="500" r:id="rId4"/>
    <p:sldId id="501" r:id="rId5"/>
    <p:sldId id="502" r:id="rId6"/>
    <p:sldId id="267" r:id="rId7"/>
    <p:sldId id="407" r:id="rId8"/>
    <p:sldId id="505" r:id="rId9"/>
    <p:sldId id="507" r:id="rId10"/>
    <p:sldId id="508" r:id="rId11"/>
    <p:sldId id="509" r:id="rId12"/>
    <p:sldId id="510" r:id="rId13"/>
    <p:sldId id="411" r:id="rId14"/>
    <p:sldId id="511" r:id="rId15"/>
    <p:sldId id="512" r:id="rId16"/>
    <p:sldId id="514" r:id="rId17"/>
    <p:sldId id="517" r:id="rId18"/>
    <p:sldId id="521" r:id="rId19"/>
    <p:sldId id="516" r:id="rId20"/>
    <p:sldId id="518" r:id="rId21"/>
    <p:sldId id="480" r:id="rId22"/>
    <p:sldId id="478" r:id="rId23"/>
    <p:sldId id="515" r:id="rId24"/>
    <p:sldId id="522" r:id="rId25"/>
    <p:sldId id="523" r:id="rId26"/>
    <p:sldId id="524" r:id="rId27"/>
    <p:sldId id="525" r:id="rId28"/>
    <p:sldId id="526" r:id="rId29"/>
    <p:sldId id="519" r:id="rId30"/>
    <p:sldId id="527" r:id="rId31"/>
    <p:sldId id="529" r:id="rId32"/>
    <p:sldId id="392" r:id="rId33"/>
    <p:sldId id="528" r:id="rId34"/>
  </p:sldIdLst>
  <p:sldSz cx="9144000" cy="6858000" type="screen4x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zia Angela Cremona" initials="MAC" lastIdx="1" clrIdx="0">
    <p:extLst>
      <p:ext uri="{19B8F6BF-5375-455C-9EA6-DF929625EA0E}">
        <p15:presenceInfo xmlns:p15="http://schemas.microsoft.com/office/powerpoint/2012/main" userId="87aafc694e20eb4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D292B5"/>
    <a:srgbClr val="BC5C91"/>
    <a:srgbClr val="EDD3E1"/>
    <a:srgbClr val="FF9900"/>
    <a:srgbClr val="0000FF"/>
    <a:srgbClr val="CFCFCF"/>
    <a:srgbClr val="FFF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Stile medio 4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2833802-FEF1-4C79-8D5D-14CF1EAF98D9}" styleName="Stile chiaro 2 - Color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48" autoAdjust="0"/>
    <p:restoredTop sz="96357" autoAdjust="0"/>
  </p:normalViewPr>
  <p:slideViewPr>
    <p:cSldViewPr>
      <p:cViewPr varScale="1">
        <p:scale>
          <a:sx n="106" d="100"/>
          <a:sy n="106" d="100"/>
        </p:scale>
        <p:origin x="156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18C2F920-1766-4460-B824-9B228FE6CFD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AE4A7EF-020B-4020-AA9E-ADC5665AF90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2A76C65-DB7F-4AF2-8460-5F4D6939341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FDCA9482-45D2-4ACE-B740-ABB4DB6D469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7155A32-5166-4298-B285-89A62272C255}" type="slidenum">
              <a:rPr lang="fr-FR" altLang="it-IT"/>
              <a:pPr>
                <a:defRPr/>
              </a:pPr>
              <a:t>‹N›</a:t>
            </a:fld>
            <a:endParaRPr lang="fr-FR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4.tmp>
</file>

<file path=ppt/media/image15.png>
</file>

<file path=ppt/media/image16.png>
</file>

<file path=ppt/media/image17.png>
</file>

<file path=ppt/media/image18.tmp>
</file>

<file path=ppt/media/image19.png>
</file>

<file path=ppt/media/image2.tm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mp>
</file>

<file path=ppt/media/image29.png>
</file>

<file path=ppt/media/image3.png>
</file>

<file path=ppt/media/image30.gif>
</file>

<file path=ppt/media/image31.gif>
</file>

<file path=ppt/media/image34.png>
</file>

<file path=ppt/media/image36.png>
</file>

<file path=ppt/media/image37.png>
</file>

<file path=ppt/media/image38.png>
</file>

<file path=ppt/media/image39.tmp>
</file>

<file path=ppt/media/image4.png>
</file>

<file path=ppt/media/image40.png>
</file>

<file path=ppt/media/image43.png>
</file>

<file path=ppt/media/image46.png>
</file>

<file path=ppt/media/image49.png>
</file>

<file path=ppt/media/image5.png>
</file>

<file path=ppt/media/image50.png>
</file>

<file path=ppt/media/image51.tmp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BED2C8AB-3C8A-4D81-B8DB-29D267273C5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385260CB-9443-47C0-A4E5-C43ABE5EDB8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52B784EF-36F1-4A2A-97E7-D746A26C2F5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317" name="Rectangle 5">
            <a:extLst>
              <a:ext uri="{FF2B5EF4-FFF2-40B4-BE49-F238E27FC236}">
                <a16:creationId xmlns:a16="http://schemas.microsoft.com/office/drawing/2014/main" id="{428CCA85-2DD0-4A02-8C21-6D5CA10BCDF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it-IT" noProof="0"/>
              <a:t>Cliquez pour modifier les styles du texte du masque</a:t>
            </a:r>
          </a:p>
          <a:p>
            <a:pPr lvl="1"/>
            <a:r>
              <a:rPr lang="fr-FR" altLang="it-IT" noProof="0"/>
              <a:t>Deuxième niveau</a:t>
            </a:r>
          </a:p>
          <a:p>
            <a:pPr lvl="2"/>
            <a:r>
              <a:rPr lang="fr-FR" altLang="it-IT" noProof="0"/>
              <a:t>Troisième niveau</a:t>
            </a:r>
          </a:p>
          <a:p>
            <a:pPr lvl="3"/>
            <a:r>
              <a:rPr lang="fr-FR" altLang="it-IT" noProof="0"/>
              <a:t>Quatrième niveau</a:t>
            </a:r>
          </a:p>
          <a:p>
            <a:pPr lvl="4"/>
            <a:r>
              <a:rPr lang="fr-FR" altLang="it-IT" noProof="0"/>
              <a:t>Cinquième niveau</a:t>
            </a:r>
          </a:p>
        </p:txBody>
      </p:sp>
      <p:sp>
        <p:nvSpPr>
          <p:cNvPr id="13318" name="Rectangle 6">
            <a:extLst>
              <a:ext uri="{FF2B5EF4-FFF2-40B4-BE49-F238E27FC236}">
                <a16:creationId xmlns:a16="http://schemas.microsoft.com/office/drawing/2014/main" id="{5706BA9F-2B94-4EF2-9478-C1619F2CC61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 altLang="it-IT"/>
          </a:p>
        </p:txBody>
      </p:sp>
      <p:sp>
        <p:nvSpPr>
          <p:cNvPr id="13319" name="Rectangle 7">
            <a:extLst>
              <a:ext uri="{FF2B5EF4-FFF2-40B4-BE49-F238E27FC236}">
                <a16:creationId xmlns:a16="http://schemas.microsoft.com/office/drawing/2014/main" id="{DA17C0B1-3C44-4FFF-BAC7-2FBDF8061C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51A54AD-906A-47AD-9492-9C21D975950A}" type="slidenum">
              <a:rPr lang="fr-FR" altLang="it-IT"/>
              <a:pPr>
                <a:defRPr/>
              </a:pPr>
              <a:t>‹N›</a:t>
            </a:fld>
            <a:endParaRPr lang="fr-FR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arrotondato 4">
            <a:extLst>
              <a:ext uri="{FF2B5EF4-FFF2-40B4-BE49-F238E27FC236}">
                <a16:creationId xmlns:a16="http://schemas.microsoft.com/office/drawing/2014/main" id="{9B987E8D-7326-4B0D-8CFD-869AE9548CF2}"/>
              </a:ext>
            </a:extLst>
          </p:cNvPr>
          <p:cNvSpPr/>
          <p:nvPr userDrawn="1"/>
        </p:nvSpPr>
        <p:spPr>
          <a:xfrm>
            <a:off x="641350" y="1871663"/>
            <a:ext cx="7772400" cy="1960562"/>
          </a:xfrm>
          <a:prstGeom prst="roundRect">
            <a:avLst>
              <a:gd name="adj" fmla="val 0"/>
            </a:avLst>
          </a:prstGeom>
          <a:solidFill>
            <a:srgbClr val="CC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07055A72-660E-48AD-AE2C-96AE2697D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38" t="84630" r="21664" b="6972"/>
          <a:stretch>
            <a:fillRect/>
          </a:stretch>
        </p:blipFill>
        <p:spPr bwMode="auto">
          <a:xfrm>
            <a:off x="3779838" y="5805488"/>
            <a:ext cx="158432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6E3B7304-9893-4443-BB52-F7A58534E9F2}"/>
              </a:ext>
            </a:extLst>
          </p:cNvPr>
          <p:cNvSpPr/>
          <p:nvPr userDrawn="1"/>
        </p:nvSpPr>
        <p:spPr>
          <a:xfrm>
            <a:off x="1781175" y="6677025"/>
            <a:ext cx="7362825" cy="188913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4E3E7A7C-DE95-4C02-BE50-D33130648834}"/>
              </a:ext>
            </a:extLst>
          </p:cNvPr>
          <p:cNvSpPr/>
          <p:nvPr userDrawn="1"/>
        </p:nvSpPr>
        <p:spPr>
          <a:xfrm>
            <a:off x="0" y="6677025"/>
            <a:ext cx="1763713" cy="188913"/>
          </a:xfrm>
          <a:prstGeom prst="rect">
            <a:avLst/>
          </a:prstGeom>
          <a:solidFill>
            <a:srgbClr val="FF3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it-IT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BA15B523-DA41-4173-B21B-3D33CD38A9F6}"/>
              </a:ext>
            </a:extLst>
          </p:cNvPr>
          <p:cNvSpPr txBox="1">
            <a:spLocks/>
          </p:cNvSpPr>
          <p:nvPr userDrawn="1"/>
        </p:nvSpPr>
        <p:spPr>
          <a:xfrm>
            <a:off x="706438" y="3429000"/>
            <a:ext cx="1943100" cy="388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Marzia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 Cremona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DD6A26C7-95A7-4113-B341-13AD696BC6F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41350" y="1895475"/>
            <a:ext cx="7772400" cy="927100"/>
          </a:xfrm>
        </p:spPr>
        <p:txBody>
          <a:bodyPr lIns="0" tIns="0" rIns="0" bIns="0"/>
          <a:lstStyle>
            <a:lvl1pPr algn="ctr">
              <a:defRPr sz="3600">
                <a:solidFill>
                  <a:schemeClr val="accent3">
                    <a:lumMod val="95000"/>
                  </a:schemeClr>
                </a:solidFill>
              </a:defRPr>
            </a:lvl1pPr>
          </a:lstStyle>
          <a:p>
            <a:pPr lvl="0"/>
            <a:r>
              <a:rPr lang="fr-FR" altLang="it-IT" noProof="0" dirty="0"/>
              <a:t>Cliquez et modifiez le titre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7ED4E52D-A48D-41F6-9920-44A3775C7E0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026224" y="3400102"/>
            <a:ext cx="2362200" cy="388938"/>
          </a:xfrm>
        </p:spPr>
        <p:txBody>
          <a:bodyPr/>
          <a:lstStyle>
            <a:lvl1pPr marL="0" indent="0" algn="r">
              <a:lnSpc>
                <a:spcPts val="2100"/>
              </a:lnSpc>
              <a:spcBef>
                <a:spcPct val="0"/>
              </a:spcBef>
              <a:buFont typeface="Times" panose="02020603050405020304" pitchFamily="18" charset="0"/>
              <a:buNone/>
              <a:tabLst>
                <a:tab pos="388938" algn="l"/>
              </a:tabLst>
              <a:defRPr sz="1400">
                <a:solidFill>
                  <a:schemeClr val="accent3">
                    <a:lumMod val="95000"/>
                  </a:schemeClr>
                </a:solidFill>
              </a:defRPr>
            </a:lvl1pPr>
          </a:lstStyle>
          <a:p>
            <a:pPr lvl="0"/>
            <a:r>
              <a:rPr lang="it-IT" altLang="it-IT" noProof="0"/>
              <a:t>Fare clic per modificare lo stile del sottotitolo dello schema</a:t>
            </a:r>
            <a:endParaRPr lang="fr-FR" altLang="it-IT" noProof="0" dirty="0"/>
          </a:p>
        </p:txBody>
      </p:sp>
    </p:spTree>
    <p:extLst>
      <p:ext uri="{BB962C8B-B14F-4D97-AF65-F5344CB8AC3E}">
        <p14:creationId xmlns:p14="http://schemas.microsoft.com/office/powerpoint/2010/main" val="4115555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ED0710-36B7-4175-B116-8243DAB63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E6EC5BE-C0FA-4E43-B3F4-37E55A7F3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numero diapositiva 2">
            <a:extLst>
              <a:ext uri="{FF2B5EF4-FFF2-40B4-BE49-F238E27FC236}">
                <a16:creationId xmlns:a16="http://schemas.microsoft.com/office/drawing/2014/main" id="{F50B9BBD-C7AA-496A-B0DA-0F4A42284F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F2008-1A03-49C5-A33D-7F389BB17B36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8103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3BAB908-6904-4F36-99A4-874E435BE1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477000" y="381000"/>
            <a:ext cx="1600200" cy="32639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135CB91-BE0C-4133-97FF-682C1853B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4813" y="381000"/>
            <a:ext cx="4649787" cy="32639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numero diapositiva 2">
            <a:extLst>
              <a:ext uri="{FF2B5EF4-FFF2-40B4-BE49-F238E27FC236}">
                <a16:creationId xmlns:a16="http://schemas.microsoft.com/office/drawing/2014/main" id="{A38A6ACA-C131-4E13-83DB-4179B77DCC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8C3F13-A701-45CE-8AB4-91E102816A21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90752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A2534D-2EE9-49B2-A8A9-5B5246B8F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E8C2E7A-F5FA-4E07-A196-B51D713EE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numero diapositiva 2">
            <a:extLst>
              <a:ext uri="{FF2B5EF4-FFF2-40B4-BE49-F238E27FC236}">
                <a16:creationId xmlns:a16="http://schemas.microsoft.com/office/drawing/2014/main" id="{9B2809D0-E667-4899-B067-E3B981E9C1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F160D0-5F9F-4099-BD35-9D930CE3F3F0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5044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2">
            <a:extLst>
              <a:ext uri="{FF2B5EF4-FFF2-40B4-BE49-F238E27FC236}">
                <a16:creationId xmlns:a16="http://schemas.microsoft.com/office/drawing/2014/main" id="{5D079578-8E45-485F-A3B7-F54D88529FBF}"/>
              </a:ext>
            </a:extLst>
          </p:cNvPr>
          <p:cNvSpPr txBox="1">
            <a:spLocks/>
          </p:cNvSpPr>
          <p:nvPr userDrawn="1"/>
        </p:nvSpPr>
        <p:spPr>
          <a:xfrm>
            <a:off x="7027863" y="6597650"/>
            <a:ext cx="2057400" cy="365125"/>
          </a:xfrm>
          <a:prstGeom prst="rect">
            <a:avLst/>
          </a:prstGeom>
        </p:spPr>
        <p:txBody>
          <a:bodyPr anchor="ctr"/>
          <a:lstStyle>
            <a:defPPr>
              <a:defRPr lang="fr-FR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panose="02020603050405020304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99C3A-2F83-47BE-B3D1-67D985E96420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797FCB3-9C65-4AB1-9267-E3BD4392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110847-D99B-458B-8A27-9B089C752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633729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99800D-82DB-406D-972B-ED8FB1ED1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5CCCC7-4A1E-4585-B8EB-A3A69D9222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4813" y="1447800"/>
            <a:ext cx="3124200" cy="21971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E8C1A31-5B29-4A90-886C-AD47340D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1413" y="1447800"/>
            <a:ext cx="3125787" cy="21971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numero diapositiva 2">
            <a:extLst>
              <a:ext uri="{FF2B5EF4-FFF2-40B4-BE49-F238E27FC236}">
                <a16:creationId xmlns:a16="http://schemas.microsoft.com/office/drawing/2014/main" id="{8994548A-4AF2-4D39-84A8-2E2DE42AC1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067AED-5B5B-4F24-AEEE-56F6C94370F4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4872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69C221-4B17-4CC8-BC5C-0831D4401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282BE2B-1CEB-45DB-B0CE-E23021D5C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02102AC-B205-48CE-8134-0A9C788E6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7ED510B-A1D2-40D0-91DE-F4866DA289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8836226-5DC1-4B89-8BD1-6AC92F351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numero diapositiva 2">
            <a:extLst>
              <a:ext uri="{FF2B5EF4-FFF2-40B4-BE49-F238E27FC236}">
                <a16:creationId xmlns:a16="http://schemas.microsoft.com/office/drawing/2014/main" id="{A827AB29-8CC7-4966-831C-3175F52EC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06843-A2CE-4C81-9CBB-E46C663C1BAE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4238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406455-1F21-4951-AE29-223808C0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77D88DA-0C96-4C78-B537-EE96662CB0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8EE24D-05A9-440F-A177-BA4249087784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5114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F044160E-5D49-4301-99BA-F5987A4F7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9E7844-D7DF-4355-9139-880B3DF7301C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67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3E081C-7FB7-48C7-999F-8804C16B9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9EFF67-B33A-4336-8A86-A58A7FD0C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8353367-4BF2-455A-96FF-77C37FAEC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numero diapositiva 2">
            <a:extLst>
              <a:ext uri="{FF2B5EF4-FFF2-40B4-BE49-F238E27FC236}">
                <a16:creationId xmlns:a16="http://schemas.microsoft.com/office/drawing/2014/main" id="{1E770ED6-DC64-4C96-9414-3D6E8ABCE3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040AE0-21F9-4D00-92C7-3399A90DAC98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4723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4D1DD7-187D-4EB7-BB64-F6470859F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2F5F320-9740-4763-88E7-C45F9D1F7E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0F25E17-F044-4EBE-B7A2-7C65322DE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numero diapositiva 2">
            <a:extLst>
              <a:ext uri="{FF2B5EF4-FFF2-40B4-BE49-F238E27FC236}">
                <a16:creationId xmlns:a16="http://schemas.microsoft.com/office/drawing/2014/main" id="{1C4891FA-E941-4F5A-82F2-D43408BA92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7DBE1-9BA8-48B6-AA7D-57FC71A075DB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9173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8C03905F-3195-483D-AB4F-54CF368C8F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7163" y="77788"/>
            <a:ext cx="882967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it-IT"/>
              <a:t>Cliquez et modifiez le titre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CDE7C93-3FA2-4CE7-8F2B-D2449EBD60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7163" y="839788"/>
            <a:ext cx="8842375" cy="561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it-IT"/>
              <a:t>Cliquez pour modifier les styles du texte du masque</a:t>
            </a:r>
          </a:p>
          <a:p>
            <a:pPr lvl="1"/>
            <a:r>
              <a:rPr lang="fr-FR" altLang="it-IT"/>
              <a:t>Deuxième niveau</a:t>
            </a:r>
          </a:p>
          <a:p>
            <a:pPr lvl="2"/>
            <a:r>
              <a:rPr lang="fr-FR" altLang="it-IT"/>
              <a:t>Troisième niveau</a:t>
            </a:r>
          </a:p>
          <a:p>
            <a:pPr lvl="3"/>
            <a:r>
              <a:rPr lang="fr-FR" altLang="it-IT"/>
              <a:t>Quatrième niveau</a:t>
            </a:r>
          </a:p>
          <a:p>
            <a:pPr lvl="4"/>
            <a:r>
              <a:rPr lang="fr-FR" altLang="it-IT"/>
              <a:t>Cinquième niveau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EBCAEE6-F995-466C-A9F5-2127636D41BA}"/>
              </a:ext>
            </a:extLst>
          </p:cNvPr>
          <p:cNvSpPr/>
          <p:nvPr userDrawn="1"/>
        </p:nvSpPr>
        <p:spPr>
          <a:xfrm>
            <a:off x="1781175" y="6677025"/>
            <a:ext cx="7362825" cy="188913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227F818-E6F5-4A88-8B20-56A5A9787EB8}"/>
              </a:ext>
            </a:extLst>
          </p:cNvPr>
          <p:cNvSpPr/>
          <p:nvPr userDrawn="1"/>
        </p:nvSpPr>
        <p:spPr>
          <a:xfrm>
            <a:off x="0" y="6677025"/>
            <a:ext cx="1763713" cy="188913"/>
          </a:xfrm>
          <a:prstGeom prst="rect">
            <a:avLst/>
          </a:prstGeom>
          <a:solidFill>
            <a:srgbClr val="FF3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it-IT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11" name="CasellaDiTesto 8">
            <a:extLst>
              <a:ext uri="{FF2B5EF4-FFF2-40B4-BE49-F238E27FC236}">
                <a16:creationId xmlns:a16="http://schemas.microsoft.com/office/drawing/2014/main" id="{1123C708-4BD8-4EB0-8305-DF5A55C8D21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9850" y="6631151"/>
            <a:ext cx="1005403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defRPr/>
            </a:pPr>
            <a:r>
              <a:rPr lang="it-IT" altLang="it-IT" sz="1100" b="1" dirty="0">
                <a:solidFill>
                  <a:srgbClr val="F2F2F2"/>
                </a:solidFill>
                <a:latin typeface="+mj-lt"/>
                <a:cs typeface="Arial" panose="020B0604020202020204" pitchFamily="34" charset="0"/>
              </a:rPr>
              <a:t>MQT-8003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86A1EDD-D895-4DF9-95E1-D012C7BD8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27863" y="65976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DBD57AC-4FDA-466F-BDA7-1DC99D1C093B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09" r:id="rId2"/>
    <p:sldLayoutId id="214748371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CC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CC0000"/>
          </a:solidFill>
          <a:latin typeface="Verdana" panose="020B0604030504040204" pitchFamily="34" charset="0"/>
        </a:defRPr>
      </a:lvl9pPr>
    </p:titleStyle>
    <p:bodyStyle>
      <a:lvl1pPr marL="161925" indent="-161925" algn="l" rtl="0" eaLnBrk="0" fontAlgn="base" hangingPunct="0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00" indent="-155575" algn="l" rtl="0" eaLnBrk="0" fontAlgn="base" hangingPunct="0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38200" indent="-139700" algn="l" rtl="0" eaLnBrk="0" fontAlgn="base" hangingPunct="0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81100" indent="-152400" algn="l" rtl="0" eaLnBrk="0" fontAlgn="base" hangingPunct="0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11300" indent="-139700" algn="l" rtl="0" eaLnBrk="0" fontAlgn="base" hangingPunct="0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tmp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m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link-springer-com.acces.bibl.ulaval.ca/book/10.1007%2F978-0-387-98185-7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m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link-springer-com.acces.bibl.ulaval.ca/book/10.1007%2F978-0-387-98185-7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mp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link-springer-com.acces.bibl.ulaval.ca/book/10.1007%2F978-0-387-98185-7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F35D9950-1E22-4F65-997F-1FDEAEED770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it-IT" sz="3200" dirty="0"/>
              <a:t>Introduction to functional data analysis</a:t>
            </a:r>
            <a:endParaRPr lang="it-IT" altLang="it-IT" sz="3200" dirty="0"/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6DCFDC0E-852A-4301-B4D8-75EF4E89EDD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026150" y="3400425"/>
            <a:ext cx="2362200" cy="388938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altLang="it-IT" dirty="0"/>
              <a:t>2 April 2020</a:t>
            </a:r>
          </a:p>
        </p:txBody>
      </p:sp>
      <p:sp>
        <p:nvSpPr>
          <p:cNvPr id="4" name="Rettangolo 1">
            <a:extLst>
              <a:ext uri="{FF2B5EF4-FFF2-40B4-BE49-F238E27FC236}">
                <a16:creationId xmlns:a16="http://schemas.microsoft.com/office/drawing/2014/main" id="{691F91CF-18EB-4F29-A824-9CA50A0B5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261" y="87313"/>
            <a:ext cx="766748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>
              <a:defRPr/>
            </a:pPr>
            <a:r>
              <a:rPr lang="en-US" altLang="it-IT" sz="1800" b="1" dirty="0">
                <a:solidFill>
                  <a:srgbClr val="CC0000"/>
                </a:solidFill>
                <a:latin typeface="+mj-lt"/>
              </a:rPr>
              <a:t>MQT 8003 – Statistical learning methods and applications</a:t>
            </a:r>
          </a:p>
          <a:p>
            <a:pPr algn="ctr">
              <a:defRPr/>
            </a:pPr>
            <a:r>
              <a:rPr lang="en-US" altLang="it-IT" sz="1800" b="1" dirty="0">
                <a:solidFill>
                  <a:srgbClr val="CC0000"/>
                </a:solidFill>
                <a:latin typeface="+mj-lt"/>
              </a:rPr>
              <a:t>Session 11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C409108-EC5C-422F-93B7-78C0E8478185}"/>
              </a:ext>
            </a:extLst>
          </p:cNvPr>
          <p:cNvSpPr/>
          <p:nvPr/>
        </p:nvSpPr>
        <p:spPr>
          <a:xfrm>
            <a:off x="539552" y="2995613"/>
            <a:ext cx="80199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spc="-10" dirty="0">
                <a:solidFill>
                  <a:schemeClr val="bg1"/>
                </a:solidFill>
                <a:latin typeface="+mj-lt"/>
              </a:rPr>
              <a:t>FDA Chapters 1 (Sect 1.1-1.5), 3 (Sect 3.1-3.3), 5 (Sect 5.1-5.3)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Handwritten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look at the Y coordinate more closely. What are the most obvious features of the curves?</a:t>
            </a:r>
          </a:p>
          <a:p>
            <a:pPr marL="0" indent="0">
              <a:spcBef>
                <a:spcPts val="480"/>
              </a:spcBef>
              <a:buNone/>
            </a:pPr>
            <a:endParaRPr lang="en-US" dirty="0"/>
          </a:p>
          <a:p>
            <a:pPr marL="4572000" indent="-261938">
              <a:spcBef>
                <a:spcPts val="480"/>
              </a:spcBef>
            </a:pPr>
            <a:endParaRPr lang="en-US" dirty="0"/>
          </a:p>
          <a:p>
            <a:pPr marL="4572000" indent="-261938">
              <a:spcBef>
                <a:spcPts val="480"/>
              </a:spcBef>
            </a:pPr>
            <a:r>
              <a:rPr lang="en-US" dirty="0"/>
              <a:t>Measured at very high resolutions (a lot of very close time points)</a:t>
            </a:r>
          </a:p>
          <a:p>
            <a:pPr marL="4572000" indent="-261938">
              <a:spcBef>
                <a:spcPts val="480"/>
              </a:spcBef>
            </a:pPr>
            <a:r>
              <a:rPr lang="en-US" dirty="0"/>
              <a:t>The 20 observations have similar trend</a:t>
            </a:r>
          </a:p>
          <a:p>
            <a:pPr marL="4572000" indent="-261938">
              <a:spcBef>
                <a:spcPts val="480"/>
              </a:spcBef>
            </a:pPr>
            <a:r>
              <a:rPr lang="en-US" dirty="0"/>
              <a:t>Generally, the curves go up, then down and then again up</a:t>
            </a:r>
          </a:p>
          <a:p>
            <a:pPr marL="4572000" indent="-261938">
              <a:spcBef>
                <a:spcPts val="480"/>
              </a:spcBef>
            </a:pPr>
            <a:endParaRPr lang="en-US" dirty="0"/>
          </a:p>
          <a:p>
            <a:pPr marL="36195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10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8DAEF18-FA50-4A33-A88A-B475011AC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20888"/>
            <a:ext cx="3960000" cy="397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683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Handwritten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most important characteristic of these curves is their </a:t>
            </a:r>
            <a:r>
              <a:rPr lang="en-US" u="sng" dirty="0"/>
              <a:t>smoothness</a:t>
            </a:r>
          </a:p>
          <a:p>
            <a:pPr marL="0" indent="0">
              <a:spcBef>
                <a:spcPts val="480"/>
              </a:spcBef>
              <a:buNone/>
            </a:pPr>
            <a:endParaRPr lang="en-US" dirty="0"/>
          </a:p>
          <a:p>
            <a:pPr marL="4572000" indent="-261938">
              <a:spcBef>
                <a:spcPts val="480"/>
              </a:spcBef>
            </a:pPr>
            <a:endParaRPr lang="en-US" dirty="0"/>
          </a:p>
          <a:p>
            <a:pPr marL="4572000" indent="-261938">
              <a:spcBef>
                <a:spcPts val="480"/>
              </a:spcBef>
            </a:pPr>
            <a:r>
              <a:rPr lang="en-US" dirty="0"/>
              <a:t>These data describe (nearly) a process that changes smoothly and continuously over time</a:t>
            </a:r>
          </a:p>
          <a:p>
            <a:pPr marL="4129088" indent="0">
              <a:spcBef>
                <a:spcPts val="480"/>
              </a:spcBef>
              <a:buNone/>
            </a:pPr>
            <a:endParaRPr lang="en-US" dirty="0"/>
          </a:p>
          <a:p>
            <a:pPr marL="4129088" indent="0">
              <a:spcBef>
                <a:spcPts val="480"/>
              </a:spcBef>
              <a:buNone/>
            </a:pPr>
            <a:r>
              <a:rPr lang="en-US" u="sng" dirty="0"/>
              <a:t>Functional data analysis</a:t>
            </a:r>
            <a:r>
              <a:rPr lang="en-US" dirty="0"/>
              <a:t>:</a:t>
            </a:r>
          </a:p>
          <a:p>
            <a:pPr marL="4572000" indent="-261938">
              <a:spcBef>
                <a:spcPts val="480"/>
              </a:spcBef>
            </a:pPr>
            <a:r>
              <a:rPr lang="en-US" u="sng" dirty="0"/>
              <a:t>Analysis of</a:t>
            </a:r>
            <a:r>
              <a:rPr lang="en-US" dirty="0"/>
              <a:t> data that can be represented as </a:t>
            </a:r>
            <a:r>
              <a:rPr lang="en-US" u="sng" dirty="0"/>
              <a:t>curves</a:t>
            </a:r>
            <a:r>
              <a:rPr lang="en-US" dirty="0"/>
              <a:t>, as </a:t>
            </a:r>
            <a:r>
              <a:rPr lang="en-US" u="sng" dirty="0"/>
              <a:t>mathematical functions</a:t>
            </a:r>
          </a:p>
          <a:p>
            <a:pPr marL="4310062" indent="0">
              <a:spcBef>
                <a:spcPts val="480"/>
              </a:spcBef>
              <a:buNone/>
            </a:pPr>
            <a:endParaRPr lang="en-US" dirty="0"/>
          </a:p>
          <a:p>
            <a:pPr marL="36195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11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B865DD6-462D-4C46-A19C-B83690B8F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20888"/>
            <a:ext cx="3960000" cy="397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33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Functional data analysis</a:t>
                </a:r>
                <a:r>
                  <a:rPr lang="en-US" dirty="0"/>
                  <a:t>:</a:t>
                </a:r>
              </a:p>
              <a:p>
                <a:pPr marL="361950" indent="-271463"/>
                <a:r>
                  <a:rPr lang="en-US" dirty="0"/>
                  <a:t>Statistical analysis of samples of </a:t>
                </a:r>
                <a:r>
                  <a:rPr lang="en-US" u="sng" dirty="0"/>
                  <a:t>curves</a:t>
                </a:r>
              </a:p>
              <a:p>
                <a:pPr marL="361950" indent="-271463"/>
                <a:r>
                  <a:rPr lang="en-US" dirty="0"/>
                  <a:t>One of the variables in the dataset can be naturally viewed as a </a:t>
                </a:r>
                <a:r>
                  <a:rPr lang="en-US" u="sng" dirty="0"/>
                  <a:t>smooth curve or function</a:t>
                </a:r>
                <a:r>
                  <a:rPr lang="en-US" dirty="0"/>
                  <a:t> (often measured with noise)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361950" indent="0">
                  <a:buNone/>
                  <a:tabLst>
                    <a:tab pos="1258888" algn="l"/>
                  </a:tabLst>
                </a:pPr>
                <a:r>
                  <a:rPr lang="en-US" dirty="0"/>
                  <a:t>where	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varies over a continuum (e.g. time)</a:t>
                </a:r>
              </a:p>
              <a:p>
                <a:pPr marL="361950" indent="0">
                  <a:buNone/>
                  <a:tabLst>
                    <a:tab pos="1258888" algn="l"/>
                  </a:tabLst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is a smooth curve, the </a:t>
                </a:r>
                <a:r>
                  <a:rPr lang="en-US" u="sng" dirty="0"/>
                  <a:t>functional datum</a:t>
                </a:r>
              </a:p>
              <a:p>
                <a:pPr marL="361950" indent="0">
                  <a:buNone/>
                  <a:tabLst>
                    <a:tab pos="1258888" algn="l"/>
                  </a:tabLst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 is the measurement error (noise)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u="sng" dirty="0"/>
                  <a:t>Characteristics</a:t>
                </a:r>
                <a:r>
                  <a:rPr lang="en-US" dirty="0"/>
                  <a:t>:</a:t>
                </a:r>
              </a:p>
              <a:p>
                <a:pPr marL="361950" indent="-271463"/>
                <a:r>
                  <a:rPr lang="en-US" dirty="0"/>
                  <a:t>Data are measurements of smooth processes over time</a:t>
                </a:r>
              </a:p>
              <a:p>
                <a:pPr marL="361950" indent="-271463"/>
                <a:r>
                  <a:rPr lang="en-US" dirty="0"/>
                  <a:t>Usually, we don’t want to make parametric assumptions about the process</a:t>
                </a:r>
              </a:p>
              <a:p>
                <a:pPr marL="361950" indent="-271463"/>
                <a:r>
                  <a:rPr lang="en-US" dirty="0"/>
                  <a:t>Usually, we have multiple observations of the same process</a:t>
                </a:r>
              </a:p>
              <a:p>
                <a:pPr marL="361950" indent="-271463"/>
                <a:r>
                  <a:rPr lang="en-US" dirty="0"/>
                  <a:t>We are </a:t>
                </a:r>
                <a:r>
                  <a:rPr lang="en-US" u="sng" dirty="0"/>
                  <a:t>interested in describing the trend, the pattern</a:t>
                </a:r>
              </a:p>
              <a:p>
                <a:pPr marL="90487" indent="0">
                  <a:buNone/>
                </a:pPr>
                <a:endParaRPr lang="en-US" dirty="0"/>
              </a:p>
              <a:p>
                <a:pPr marL="361950" indent="-273050"/>
                <a:endParaRPr lang="en-US" dirty="0"/>
              </a:p>
              <a:p>
                <a:pPr marL="361950" indent="-273050"/>
                <a:endParaRPr lang="en-US" dirty="0"/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r="-138" b="-48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12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</p:spTree>
    <p:extLst>
      <p:ext uri="{BB962C8B-B14F-4D97-AF65-F5344CB8AC3E}">
        <p14:creationId xmlns:p14="http://schemas.microsoft.com/office/powerpoint/2010/main" val="3674479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practice, we can have curves:</a:t>
            </a:r>
          </a:p>
          <a:p>
            <a:pPr marL="361950" indent="-271463"/>
            <a:r>
              <a:rPr lang="en-US" dirty="0"/>
              <a:t>With a </a:t>
            </a:r>
            <a:r>
              <a:rPr lang="en-US" u="sng" dirty="0"/>
              <a:t>lot of noise</a:t>
            </a:r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low resolution</a:t>
            </a:r>
            <a:r>
              <a:rPr lang="en-US" dirty="0"/>
              <a:t> (or even sparsely)</a:t>
            </a:r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non equally-spaced points</a:t>
            </a:r>
            <a:endParaRPr lang="en-US" dirty="0"/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different time points</a:t>
            </a:r>
          </a:p>
          <a:p>
            <a:pPr marL="361950" indent="-273050"/>
            <a:endParaRPr lang="en-US" dirty="0"/>
          </a:p>
          <a:p>
            <a:pPr marL="0" indent="0">
              <a:buNone/>
            </a:pPr>
            <a:r>
              <a:rPr lang="en-US" u="sng" dirty="0"/>
              <a:t>Examples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13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4738CAFC-D612-48D1-B8E2-272C347DC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469308"/>
            <a:ext cx="3530192" cy="2548904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5AC86848-2967-4850-9084-93DDB0FE2632}"/>
              </a:ext>
            </a:extLst>
          </p:cNvPr>
          <p:cNvSpPr/>
          <p:nvPr/>
        </p:nvSpPr>
        <p:spPr>
          <a:xfrm>
            <a:off x="412090" y="5937389"/>
            <a:ext cx="36345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+mj-lt"/>
              </a:rPr>
              <a:t>Low resolution</a:t>
            </a:r>
          </a:p>
          <a:p>
            <a:pPr marL="0" indent="0" algn="ctr">
              <a:buNone/>
            </a:pPr>
            <a:r>
              <a:rPr lang="en-US" sz="2000" dirty="0">
                <a:latin typeface="+mj-lt"/>
              </a:rPr>
              <a:t>Non equally-spaced points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6FA906F9-E2A1-48AA-9E5E-761D0750D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884" y="3661721"/>
            <a:ext cx="3634572" cy="2287559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A11406D2-1ED9-4770-8484-9B5FE2A93B09}"/>
              </a:ext>
            </a:extLst>
          </p:cNvPr>
          <p:cNvSpPr/>
          <p:nvPr/>
        </p:nvSpPr>
        <p:spPr>
          <a:xfrm>
            <a:off x="5262767" y="5837202"/>
            <a:ext cx="35301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+mj-lt"/>
              </a:rPr>
              <a:t>Lot of noise</a:t>
            </a:r>
          </a:p>
        </p:txBody>
      </p:sp>
    </p:spTree>
    <p:extLst>
      <p:ext uri="{BB962C8B-B14F-4D97-AF65-F5344CB8AC3E}">
        <p14:creationId xmlns:p14="http://schemas.microsoft.com/office/powerpoint/2010/main" val="753325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practice, we can have curves:</a:t>
            </a:r>
          </a:p>
          <a:p>
            <a:pPr marL="361950" indent="-271463"/>
            <a:r>
              <a:rPr lang="en-US" dirty="0"/>
              <a:t>With a </a:t>
            </a:r>
            <a:r>
              <a:rPr lang="en-US" u="sng" dirty="0"/>
              <a:t>lot of noise</a:t>
            </a:r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low resolution</a:t>
            </a:r>
            <a:r>
              <a:rPr lang="en-US" dirty="0"/>
              <a:t> (or even sparsely)</a:t>
            </a:r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non equally-spaced points</a:t>
            </a:r>
            <a:endParaRPr lang="en-US" dirty="0"/>
          </a:p>
          <a:p>
            <a:pPr marL="361950" indent="-271463"/>
            <a:r>
              <a:rPr lang="en-US" dirty="0"/>
              <a:t>Measured at </a:t>
            </a:r>
            <a:r>
              <a:rPr lang="en-US" u="sng" dirty="0"/>
              <a:t>different time points</a:t>
            </a:r>
          </a:p>
          <a:p>
            <a:pPr marL="361950" indent="-273050"/>
            <a:endParaRPr lang="en-US" dirty="0"/>
          </a:p>
          <a:p>
            <a:pPr marL="0" indent="0">
              <a:buNone/>
            </a:pPr>
            <a:r>
              <a:rPr lang="en-US" u="sng" dirty="0"/>
              <a:t>Examples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14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AC86848-2967-4850-9084-93DDB0FE2632}"/>
              </a:ext>
            </a:extLst>
          </p:cNvPr>
          <p:cNvSpPr/>
          <p:nvPr/>
        </p:nvSpPr>
        <p:spPr>
          <a:xfrm>
            <a:off x="4849914" y="4005064"/>
            <a:ext cx="397346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latin typeface="+mj-lt"/>
              </a:rPr>
              <a:t>Sparse data (average of 6.4 measurements per observations)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Non equally-spaced points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Different time points for each observation</a:t>
            </a:r>
          </a:p>
        </p:txBody>
      </p:sp>
      <p:pic>
        <p:nvPicPr>
          <p:cNvPr id="3" name="Immagine 2" descr="Immagine che contiene testo, mappa, fotografia, tavolo&#10;&#10;Descrizione generata automaticamente">
            <a:extLst>
              <a:ext uri="{FF2B5EF4-FFF2-40B4-BE49-F238E27FC236}">
                <a16:creationId xmlns:a16="http://schemas.microsoft.com/office/drawing/2014/main" id="{9F04F2A4-0CA2-43C9-9262-C99389DBD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3" y="3501008"/>
            <a:ext cx="4585182" cy="309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48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u="sng" dirty="0"/>
                  <a:t>Common sources for functional data</a:t>
                </a:r>
                <a:r>
                  <a:rPr lang="en-US" dirty="0"/>
                  <a:t>:</a:t>
                </a:r>
              </a:p>
              <a:p>
                <a:pPr marL="361950" indent="-273050"/>
                <a:r>
                  <a:rPr lang="en-US" dirty="0"/>
                  <a:t>Economics/finance: macro-trends, futures markets…</a:t>
                </a:r>
              </a:p>
              <a:p>
                <a:pPr marL="361950" indent="-273050"/>
                <a:r>
                  <a:rPr lang="en-US" dirty="0"/>
                  <a:t>Environmental monitoring: weather, pollution, solar radiation, traffic…</a:t>
                </a:r>
              </a:p>
              <a:p>
                <a:pPr marL="361950" indent="-273050"/>
                <a:r>
                  <a:rPr lang="en-US" dirty="0"/>
                  <a:t>Web data: e-bay auction prices, google trends…</a:t>
                </a:r>
              </a:p>
              <a:p>
                <a:pPr marL="361950" indent="-273050"/>
                <a:r>
                  <a:rPr lang="en-US" dirty="0" err="1"/>
                  <a:t>Optotrack</a:t>
                </a:r>
                <a:r>
                  <a:rPr lang="en-US" dirty="0"/>
                  <a:t> experiments: psychology/physiology</a:t>
                </a:r>
              </a:p>
              <a:p>
                <a:pPr marL="361950" indent="-273050"/>
                <a:r>
                  <a:rPr lang="en-US" dirty="0"/>
                  <a:t>Medical monitoring: EEG, ECG, fMRI, blood pressure…</a:t>
                </a:r>
              </a:p>
              <a:p>
                <a:pPr marL="361950" indent="-273050"/>
                <a:r>
                  <a:rPr lang="en-US" dirty="0"/>
                  <a:t>Medical tests: HIV antibodies, flu screens…</a:t>
                </a:r>
              </a:p>
              <a:p>
                <a:pPr marL="361950" indent="-273050"/>
                <a:r>
                  <a:rPr lang="en-US" dirty="0"/>
                  <a:t>Biology: animal behavior, genomic data…</a:t>
                </a:r>
              </a:p>
              <a:p>
                <a:pPr marL="8890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u="sng" dirty="0"/>
                  <a:t>Challenges</a:t>
                </a:r>
                <a:r>
                  <a:rPr lang="en-US" dirty="0"/>
                  <a:t>:</a:t>
                </a:r>
              </a:p>
              <a:p>
                <a:pPr marL="361950" indent="-271463"/>
                <a:r>
                  <a:rPr lang="en-US" dirty="0"/>
                  <a:t>We usually need to estimate functional data from noisy, discrete observations</a:t>
                </a:r>
              </a:p>
              <a:p>
                <a:pPr marL="361950" indent="-271463"/>
                <a:r>
                  <a:rPr lang="en-US" dirty="0"/>
                  <a:t>Functional data are infinite dimensional objects (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varies over a continuum), hence it’s like having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=∞</m:t>
                    </m:r>
                  </m:oMath>
                </a14:m>
                <a:r>
                  <a:rPr lang="en-US" dirty="0"/>
                  <a:t> features</a:t>
                </a:r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r="-6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15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</p:spTree>
    <p:extLst>
      <p:ext uri="{BB962C8B-B14F-4D97-AF65-F5344CB8AC3E}">
        <p14:creationId xmlns:p14="http://schemas.microsoft.com/office/powerpoint/2010/main" val="3827457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Essential questions on functional data</a:t>
            </a:r>
            <a:r>
              <a:rPr lang="en-US" dirty="0"/>
              <a:t>:</a:t>
            </a:r>
          </a:p>
          <a:p>
            <a:pPr marL="361950" indent="-273050"/>
            <a:r>
              <a:rPr lang="en-US" dirty="0"/>
              <a:t>How do we go from discrete measurements to continuous functional data? </a:t>
            </a:r>
            <a:r>
              <a:rPr lang="en-US" u="sng" dirty="0"/>
              <a:t>Smoothing</a:t>
            </a:r>
            <a:r>
              <a:rPr lang="en-US" dirty="0"/>
              <a:t> (see this session)</a:t>
            </a:r>
          </a:p>
          <a:p>
            <a:pPr marL="361950" indent="-273050"/>
            <a:endParaRPr lang="en-US" dirty="0"/>
          </a:p>
          <a:p>
            <a:pPr marL="361950" indent="-273050"/>
            <a:r>
              <a:rPr lang="en-US" dirty="0"/>
              <a:t>How do we describe random variation in functional data? </a:t>
            </a:r>
            <a:r>
              <a:rPr lang="en-US" u="sng" dirty="0"/>
              <a:t>Functional principal component analysis</a:t>
            </a:r>
            <a:r>
              <a:rPr lang="en-US" dirty="0"/>
              <a:t> (see book)</a:t>
            </a:r>
          </a:p>
          <a:p>
            <a:pPr marL="361950" indent="-273050"/>
            <a:endParaRPr lang="en-US" dirty="0"/>
          </a:p>
          <a:p>
            <a:pPr marL="361950" indent="-273050"/>
            <a:r>
              <a:rPr lang="en-US" dirty="0"/>
              <a:t>How do we decide if groups of functional data are different? </a:t>
            </a:r>
            <a:r>
              <a:rPr lang="en-US" u="sng" dirty="0"/>
              <a:t>Functional hypothesis testing</a:t>
            </a:r>
          </a:p>
          <a:p>
            <a:pPr marL="361950" indent="-273050"/>
            <a:endParaRPr lang="en-US" dirty="0"/>
          </a:p>
          <a:p>
            <a:pPr marL="361950" indent="-273050"/>
            <a:r>
              <a:rPr lang="en-US" dirty="0"/>
              <a:t>How do we study the relationship between functional data and other scalar variables? And the relationship between functional data and other functional data? </a:t>
            </a:r>
            <a:r>
              <a:rPr lang="en-US" u="sng" dirty="0"/>
              <a:t>Functional linear models </a:t>
            </a:r>
            <a:r>
              <a:rPr lang="en-US" dirty="0"/>
              <a:t>(see session 12)</a:t>
            </a:r>
          </a:p>
          <a:p>
            <a:pPr marL="361950" indent="-273050"/>
            <a:endParaRPr lang="en-US" dirty="0"/>
          </a:p>
          <a:p>
            <a:pPr marL="361950" indent="-273050"/>
            <a:r>
              <a:rPr lang="en-US" dirty="0"/>
              <a:t>How do we find groups of functional </a:t>
            </a:r>
          </a:p>
          <a:p>
            <a:pPr marL="361950" indent="0">
              <a:spcBef>
                <a:spcPts val="0"/>
              </a:spcBef>
              <a:buNone/>
            </a:pPr>
            <a:r>
              <a:rPr lang="en-US" dirty="0"/>
              <a:t>data? </a:t>
            </a:r>
            <a:r>
              <a:rPr lang="en-US" u="sng" dirty="0"/>
              <a:t>Functional clustering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16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E04F0209-8307-4331-BC8A-1A98F432F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704" y="5550520"/>
            <a:ext cx="3664197" cy="1094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0820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First steps in functional data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In reality, we don’t observe a functional datum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directly. </a:t>
                </a:r>
              </a:p>
              <a:p>
                <a:pPr marL="0" indent="0">
                  <a:buNone/>
                </a:pPr>
                <a:r>
                  <a:rPr lang="en-US" dirty="0"/>
                  <a:t>What we have is a </a:t>
                </a:r>
                <a:r>
                  <a:rPr lang="en-US" u="sng" dirty="0"/>
                  <a:t>finite set</a:t>
                </a:r>
                <a:r>
                  <a:rPr lang="en-US" dirty="0"/>
                  <a:t> of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measurements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corresponding to </a:t>
                </a:r>
                <a:r>
                  <a:rPr lang="en-US" u="sng" dirty="0"/>
                  <a:t>noisy evaluations of </a:t>
                </a:r>
                <a14:m>
                  <m:oMath xmlns:m="http://schemas.openxmlformats.org/officeDocument/2006/math">
                    <m:r>
                      <a:rPr lang="it-IT" b="0" i="1" u="sng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 u="sng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u="sng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i="1" u="sng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u="sng" dirty="0"/>
                  <a:t>on discrete grid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u="sng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sng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i="1" u="sng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 u="sng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 u="sng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sng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i="1" u="sng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u="sng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17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7DE0250F-910A-4B14-8FA4-A1C43831CBE8}"/>
              </a:ext>
            </a:extLst>
          </p:cNvPr>
          <p:cNvGrpSpPr>
            <a:grpSpLocks noChangeAspect="1"/>
          </p:cNvGrpSpPr>
          <p:nvPr/>
        </p:nvGrpSpPr>
        <p:grpSpPr>
          <a:xfrm>
            <a:off x="1596129" y="2457862"/>
            <a:ext cx="5964442" cy="4067557"/>
            <a:chOff x="1706281" y="2613706"/>
            <a:chExt cx="5975032" cy="4074778"/>
          </a:xfrm>
        </p:grpSpPr>
        <p:pic>
          <p:nvPicPr>
            <p:cNvPr id="3" name="Immagine 2" descr="Immagine che contiene testo, mappa, largo&#10;&#10;Descrizione generata automaticamente">
              <a:extLst>
                <a:ext uri="{FF2B5EF4-FFF2-40B4-BE49-F238E27FC236}">
                  <a16:creationId xmlns:a16="http://schemas.microsoft.com/office/drawing/2014/main" id="{181297CD-BCEF-413E-B460-070EAC87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4478" y="2613706"/>
              <a:ext cx="4067743" cy="3801005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Rettangolo 3">
                  <a:extLst>
                    <a:ext uri="{FF2B5EF4-FFF2-40B4-BE49-F238E27FC236}">
                      <a16:creationId xmlns:a16="http://schemas.microsoft.com/office/drawing/2014/main" id="{3AECC9E7-D5FA-4FAF-AD5F-B3EBCAC3846B}"/>
                    </a:ext>
                  </a:extLst>
                </p:cNvPr>
                <p:cNvSpPr/>
                <p:nvPr/>
              </p:nvSpPr>
              <p:spPr>
                <a:xfrm>
                  <a:off x="4588663" y="6288374"/>
                  <a:ext cx="356060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a14:m>
                  <a:r>
                    <a:rPr lang="en-US" sz="2000" dirty="0"/>
                    <a:t> </a:t>
                  </a:r>
                  <a:endParaRPr lang="it-IT" sz="2000" dirty="0"/>
                </a:p>
              </p:txBody>
            </p:sp>
          </mc:Choice>
          <mc:Fallback>
            <p:sp>
              <p:nvSpPr>
                <p:cNvPr id="4" name="Rettangolo 3">
                  <a:extLst>
                    <a:ext uri="{FF2B5EF4-FFF2-40B4-BE49-F238E27FC236}">
                      <a16:creationId xmlns:a16="http://schemas.microsoft.com/office/drawing/2014/main" id="{3AECC9E7-D5FA-4FAF-AD5F-B3EBCAC384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88663" y="6288374"/>
                  <a:ext cx="356060" cy="4001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3D7D4396-AE51-44A2-A111-AA39ED17204C}"/>
                </a:ext>
              </a:extLst>
            </p:cNvPr>
            <p:cNvCxnSpPr>
              <a:endCxn id="14" idx="1"/>
            </p:cNvCxnSpPr>
            <p:nvPr/>
          </p:nvCxnSpPr>
          <p:spPr bwMode="auto">
            <a:xfrm>
              <a:off x="5015347" y="4437112"/>
              <a:ext cx="1953014" cy="0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Rettangolo 13">
                  <a:extLst>
                    <a:ext uri="{FF2B5EF4-FFF2-40B4-BE49-F238E27FC236}">
                      <a16:creationId xmlns:a16="http://schemas.microsoft.com/office/drawing/2014/main" id="{57741FEC-05C0-459F-B9F3-9606246B80A7}"/>
                    </a:ext>
                  </a:extLst>
                </p:cNvPr>
                <p:cNvSpPr/>
                <p:nvPr/>
              </p:nvSpPr>
              <p:spPr>
                <a:xfrm>
                  <a:off x="6968361" y="4237057"/>
                  <a:ext cx="712952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a14:m>
                  <a:r>
                    <a:rPr lang="en-US" sz="2000" dirty="0"/>
                    <a:t> </a:t>
                  </a:r>
                  <a:endParaRPr lang="it-IT" dirty="0"/>
                </a:p>
              </p:txBody>
            </p:sp>
          </mc:Choice>
          <mc:Fallback>
            <p:sp>
              <p:nvSpPr>
                <p:cNvPr id="14" name="Rettangolo 13">
                  <a:extLst>
                    <a:ext uri="{FF2B5EF4-FFF2-40B4-BE49-F238E27FC236}">
                      <a16:creationId xmlns:a16="http://schemas.microsoft.com/office/drawing/2014/main" id="{57741FEC-05C0-459F-B9F3-9606246B80A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68361" y="4237057"/>
                  <a:ext cx="712952" cy="4001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Connettore diritto 15">
              <a:extLst>
                <a:ext uri="{FF2B5EF4-FFF2-40B4-BE49-F238E27FC236}">
                  <a16:creationId xmlns:a16="http://schemas.microsoft.com/office/drawing/2014/main" id="{885A2EDF-F356-4109-A97E-FFFEF2F2A84E}"/>
                </a:ext>
              </a:extLst>
            </p:cNvPr>
            <p:cNvCxnSpPr/>
            <p:nvPr/>
          </p:nvCxnSpPr>
          <p:spPr bwMode="auto">
            <a:xfrm>
              <a:off x="4053358" y="4134150"/>
              <a:ext cx="0" cy="19440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Rettangolo 16">
                  <a:extLst>
                    <a:ext uri="{FF2B5EF4-FFF2-40B4-BE49-F238E27FC236}">
                      <a16:creationId xmlns:a16="http://schemas.microsoft.com/office/drawing/2014/main" id="{24C35C23-7CEB-443D-93A9-A08093D57514}"/>
                    </a:ext>
                  </a:extLst>
                </p:cNvPr>
                <p:cNvSpPr/>
                <p:nvPr/>
              </p:nvSpPr>
              <p:spPr>
                <a:xfrm>
                  <a:off x="3839164" y="6009154"/>
                  <a:ext cx="428387" cy="42479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it-IT" dirty="0"/>
                </a:p>
              </p:txBody>
            </p:sp>
          </mc:Choice>
          <mc:Fallback>
            <p:sp>
              <p:nvSpPr>
                <p:cNvPr id="17" name="Rettangolo 16">
                  <a:extLst>
                    <a:ext uri="{FF2B5EF4-FFF2-40B4-BE49-F238E27FC236}">
                      <a16:creationId xmlns:a16="http://schemas.microsoft.com/office/drawing/2014/main" id="{24C35C23-7CEB-443D-93A9-A08093D5751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9164" y="6009154"/>
                  <a:ext cx="428387" cy="424796"/>
                </a:xfrm>
                <a:prstGeom prst="rect">
                  <a:avLst/>
                </a:prstGeom>
                <a:blipFill>
                  <a:blip r:embed="rId6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Rettangolo 17">
                  <a:extLst>
                    <a:ext uri="{FF2B5EF4-FFF2-40B4-BE49-F238E27FC236}">
                      <a16:creationId xmlns:a16="http://schemas.microsoft.com/office/drawing/2014/main" id="{BDBB362F-5B53-42A5-885C-BAEEE443E1D8}"/>
                    </a:ext>
                  </a:extLst>
                </p:cNvPr>
                <p:cNvSpPr/>
                <p:nvPr/>
              </p:nvSpPr>
              <p:spPr>
                <a:xfrm>
                  <a:off x="2449064" y="3780739"/>
                  <a:ext cx="475708" cy="42479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it-IT" dirty="0"/>
                </a:p>
              </p:txBody>
            </p:sp>
          </mc:Choice>
          <mc:Fallback>
            <p:sp>
              <p:nvSpPr>
                <p:cNvPr id="18" name="Rettangolo 17">
                  <a:extLst>
                    <a:ext uri="{FF2B5EF4-FFF2-40B4-BE49-F238E27FC236}">
                      <a16:creationId xmlns:a16="http://schemas.microsoft.com/office/drawing/2014/main" id="{BDBB362F-5B53-42A5-885C-BAEEE443E1D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49064" y="3780739"/>
                  <a:ext cx="475708" cy="424796"/>
                </a:xfrm>
                <a:prstGeom prst="rect">
                  <a:avLst/>
                </a:prstGeom>
                <a:blipFill>
                  <a:blip r:embed="rId7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Connettore diritto 23">
              <a:extLst>
                <a:ext uri="{FF2B5EF4-FFF2-40B4-BE49-F238E27FC236}">
                  <a16:creationId xmlns:a16="http://schemas.microsoft.com/office/drawing/2014/main" id="{C323F375-1064-41F2-BC6D-DBC4EEAA6F8D}"/>
                </a:ext>
              </a:extLst>
            </p:cNvPr>
            <p:cNvCxnSpPr/>
            <p:nvPr/>
          </p:nvCxnSpPr>
          <p:spPr bwMode="auto">
            <a:xfrm rot="5400000">
              <a:off x="3441358" y="3522151"/>
              <a:ext cx="0" cy="12240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Connettore diritto 24">
              <a:extLst>
                <a:ext uri="{FF2B5EF4-FFF2-40B4-BE49-F238E27FC236}">
                  <a16:creationId xmlns:a16="http://schemas.microsoft.com/office/drawing/2014/main" id="{364B9CF9-4C9E-4141-A149-19DAA547EAC7}"/>
                </a:ext>
              </a:extLst>
            </p:cNvPr>
            <p:cNvCxnSpPr/>
            <p:nvPr/>
          </p:nvCxnSpPr>
          <p:spPr bwMode="auto">
            <a:xfrm flipV="1">
              <a:off x="4053357" y="3646488"/>
              <a:ext cx="0" cy="48766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6" name="Rettangolo 25">
                  <a:extLst>
                    <a:ext uri="{FF2B5EF4-FFF2-40B4-BE49-F238E27FC236}">
                      <a16:creationId xmlns:a16="http://schemas.microsoft.com/office/drawing/2014/main" id="{5067186B-FA31-47F5-8E8A-181B07D54235}"/>
                    </a:ext>
                  </a:extLst>
                </p:cNvPr>
                <p:cNvSpPr/>
                <p:nvPr/>
              </p:nvSpPr>
              <p:spPr>
                <a:xfrm>
                  <a:off x="3727192" y="3645019"/>
                  <a:ext cx="443711" cy="42479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solidFill>
                                  <a:srgbClr val="CC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CC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it-IT" sz="2000" i="1">
                                <a:solidFill>
                                  <a:srgbClr val="CC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it-IT" dirty="0"/>
                </a:p>
              </p:txBody>
            </p:sp>
          </mc:Choice>
          <mc:Fallback>
            <p:sp>
              <p:nvSpPr>
                <p:cNvPr id="26" name="Rettangolo 25">
                  <a:extLst>
                    <a:ext uri="{FF2B5EF4-FFF2-40B4-BE49-F238E27FC236}">
                      <a16:creationId xmlns:a16="http://schemas.microsoft.com/office/drawing/2014/main" id="{5067186B-FA31-47F5-8E8A-181B07D5423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27192" y="3645019"/>
                  <a:ext cx="443711" cy="424796"/>
                </a:xfrm>
                <a:prstGeom prst="rect">
                  <a:avLst/>
                </a:prstGeom>
                <a:blipFill>
                  <a:blip r:embed="rId8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Connettore 26">
              <a:extLst>
                <a:ext uri="{FF2B5EF4-FFF2-40B4-BE49-F238E27FC236}">
                  <a16:creationId xmlns:a16="http://schemas.microsoft.com/office/drawing/2014/main" id="{78A8DC0D-3761-472B-AF43-6E0C82373A33}"/>
                </a:ext>
              </a:extLst>
            </p:cNvPr>
            <p:cNvSpPr/>
            <p:nvPr/>
          </p:nvSpPr>
          <p:spPr bwMode="auto">
            <a:xfrm>
              <a:off x="4017353" y="3645680"/>
              <a:ext cx="72008" cy="71385"/>
            </a:xfrm>
            <a:prstGeom prst="flowChartConnector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anose="02020603050405020304" pitchFamily="18" charset="0"/>
              </a:endParaRPr>
            </a:p>
          </p:txBody>
        </p:sp>
        <p:cxnSp>
          <p:nvCxnSpPr>
            <p:cNvPr id="30" name="Connettore diritto 29">
              <a:extLst>
                <a:ext uri="{FF2B5EF4-FFF2-40B4-BE49-F238E27FC236}">
                  <a16:creationId xmlns:a16="http://schemas.microsoft.com/office/drawing/2014/main" id="{6D34A64A-EE89-4DE2-ADBC-7EDE902B3CB0}"/>
                </a:ext>
              </a:extLst>
            </p:cNvPr>
            <p:cNvCxnSpPr/>
            <p:nvPr/>
          </p:nvCxnSpPr>
          <p:spPr bwMode="auto">
            <a:xfrm rot="5400000">
              <a:off x="3412689" y="3077022"/>
              <a:ext cx="0" cy="12240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Rettangolo 27">
                  <a:extLst>
                    <a:ext uri="{FF2B5EF4-FFF2-40B4-BE49-F238E27FC236}">
                      <a16:creationId xmlns:a16="http://schemas.microsoft.com/office/drawing/2014/main" id="{5D165074-F889-4FF1-BB24-F08AA1C5F8C4}"/>
                    </a:ext>
                  </a:extLst>
                </p:cNvPr>
                <p:cNvSpPr/>
                <p:nvPr/>
              </p:nvSpPr>
              <p:spPr>
                <a:xfrm>
                  <a:off x="1706281" y="3429000"/>
                  <a:ext cx="874983" cy="44691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d>
                          <m:dPr>
                            <m:ctrlPr>
                              <a:rPr lang="it-IT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it-IT" dirty="0"/>
                </a:p>
              </p:txBody>
            </p:sp>
          </mc:Choice>
          <mc:Fallback>
            <p:sp>
              <p:nvSpPr>
                <p:cNvPr id="28" name="Rettangolo 27">
                  <a:extLst>
                    <a:ext uri="{FF2B5EF4-FFF2-40B4-BE49-F238E27FC236}">
                      <a16:creationId xmlns:a16="http://schemas.microsoft.com/office/drawing/2014/main" id="{5D165074-F889-4FF1-BB24-F08AA1C5F8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06281" y="3429000"/>
                  <a:ext cx="874983" cy="446917"/>
                </a:xfrm>
                <a:prstGeom prst="rect">
                  <a:avLst/>
                </a:prstGeom>
                <a:blipFill>
                  <a:blip r:embed="rId9"/>
                  <a:stretch>
                    <a:fillRect b="-821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680129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First steps in functional data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>
                    <a:solidFill>
                      <a:srgbClr val="CC0000"/>
                    </a:solidFill>
                  </a:rPr>
                  <a:t>First step: computing curves from raw data</a:t>
                </a:r>
                <a:r>
                  <a:rPr lang="en-US" dirty="0"/>
                  <a:t> (see next slides)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u="sng" dirty="0"/>
                  <a:t>Objectives</a:t>
                </a:r>
                <a:r>
                  <a:rPr lang="en-US" dirty="0"/>
                  <a:t>:</a:t>
                </a:r>
              </a:p>
              <a:p>
                <a:pPr marL="361950" indent="-271463"/>
                <a:r>
                  <a:rPr lang="en-US" dirty="0"/>
                  <a:t>Allow </a:t>
                </a:r>
                <a:r>
                  <a:rPr lang="en-US" u="sng" dirty="0"/>
                  <a:t>evaluations</a:t>
                </a:r>
                <a:r>
                  <a:rPr lang="en-US" dirty="0"/>
                  <a:t> of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u="sng" dirty="0"/>
                  <a:t>at any point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(not only on the grid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pPr marL="361950" indent="-271463"/>
                <a:r>
                  <a:rPr lang="en-US" dirty="0"/>
                  <a:t>Evaluate </a:t>
                </a:r>
                <a:r>
                  <a:rPr lang="en-US" u="sng" dirty="0"/>
                  <a:t>rate of changes</a:t>
                </a:r>
                <a:r>
                  <a:rPr lang="en-US" dirty="0"/>
                  <a:t> (e.g. derivative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function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)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pPr marL="361950" indent="-271463"/>
                <a:r>
                  <a:rPr lang="en-US" dirty="0"/>
                  <a:t>Reduce noise</a:t>
                </a:r>
              </a:p>
              <a:p>
                <a:pPr marL="361950" indent="-271463"/>
                <a:endParaRPr lang="en-US" dirty="0"/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18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251061B5-F969-4268-BF29-DF37B469C02B}"/>
              </a:ext>
            </a:extLst>
          </p:cNvPr>
          <p:cNvGrpSpPr>
            <a:grpSpLocks noChangeAspect="1"/>
          </p:cNvGrpSpPr>
          <p:nvPr/>
        </p:nvGrpSpPr>
        <p:grpSpPr>
          <a:xfrm>
            <a:off x="5962086" y="2492896"/>
            <a:ext cx="3019114" cy="3024336"/>
            <a:chOff x="4629170" y="2492896"/>
            <a:chExt cx="3594183" cy="3600400"/>
          </a:xfrm>
        </p:grpSpPr>
        <p:pic>
          <p:nvPicPr>
            <p:cNvPr id="3" name="Immagine 2" descr="Immagine che contiene testo, mappa, largo&#10;&#10;Descrizione generata automaticamente">
              <a:extLst>
                <a:ext uri="{FF2B5EF4-FFF2-40B4-BE49-F238E27FC236}">
                  <a16:creationId xmlns:a16="http://schemas.microsoft.com/office/drawing/2014/main" id="{181297CD-BCEF-413E-B460-070EAC87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9170" y="2492896"/>
              <a:ext cx="3594183" cy="335849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Rettangolo 3">
                  <a:extLst>
                    <a:ext uri="{FF2B5EF4-FFF2-40B4-BE49-F238E27FC236}">
                      <a16:creationId xmlns:a16="http://schemas.microsoft.com/office/drawing/2014/main" id="{3AECC9E7-D5FA-4FAF-AD5F-B3EBCAC3846B}"/>
                    </a:ext>
                  </a:extLst>
                </p:cNvPr>
                <p:cNvSpPr/>
                <p:nvPr/>
              </p:nvSpPr>
              <p:spPr>
                <a:xfrm>
                  <a:off x="6435374" y="5739766"/>
                  <a:ext cx="314608" cy="3535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a14:m>
                  <a:r>
                    <a:rPr lang="en-US" sz="2000" dirty="0"/>
                    <a:t> </a:t>
                  </a:r>
                  <a:endParaRPr lang="it-IT" sz="2000" dirty="0"/>
                </a:p>
              </p:txBody>
            </p:sp>
          </mc:Choice>
          <mc:Fallback>
            <p:sp>
              <p:nvSpPr>
                <p:cNvPr id="4" name="Rettangolo 3">
                  <a:extLst>
                    <a:ext uri="{FF2B5EF4-FFF2-40B4-BE49-F238E27FC236}">
                      <a16:creationId xmlns:a16="http://schemas.microsoft.com/office/drawing/2014/main" id="{3AECC9E7-D5FA-4FAF-AD5F-B3EBCAC384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5374" y="5739766"/>
                  <a:ext cx="314608" cy="353530"/>
                </a:xfrm>
                <a:prstGeom prst="rect">
                  <a:avLst/>
                </a:prstGeom>
                <a:blipFill>
                  <a:blip r:embed="rId4"/>
                  <a:stretch>
                    <a:fillRect r="-4651" b="-24490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78965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First steps in functional data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Suppose we have a functional dataset with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observations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 common problem is that the recording starts at different times for the different observations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resulting curves are then </a:t>
                </a:r>
                <a:r>
                  <a:rPr lang="en-US" u="sng" dirty="0"/>
                  <a:t>misaligned on the </a:t>
                </a:r>
                <a14:m>
                  <m:oMath xmlns:m="http://schemas.openxmlformats.org/officeDocument/2006/math">
                    <m:r>
                      <a:rPr lang="it-IT" b="0" i="1" u="sng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u="sng" dirty="0"/>
                  <a:t> axis</a:t>
                </a:r>
                <a:r>
                  <a:rPr lang="en-US" dirty="0"/>
                  <a:t>… a lot of the variability observed in the dataset is due to this misalignment, while all curves show very similar patterns!</a:t>
                </a:r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r="-966" b="-23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19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4" name="Immagine 3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E8E6E8A7-76BB-456D-83D7-064437B1A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779" y="2276872"/>
            <a:ext cx="4367142" cy="293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7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olo 1">
            <a:extLst>
              <a:ext uri="{FF2B5EF4-FFF2-40B4-BE49-F238E27FC236}">
                <a16:creationId xmlns:a16="http://schemas.microsoft.com/office/drawing/2014/main" id="{A0F051F6-8BFF-4E19-BB40-A0359B489F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Summary of previous session</a:t>
            </a:r>
            <a:endParaRPr lang="it-IT" alt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5BE238-3D38-4A9F-9C54-96942AEA2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1950" indent="-276225">
              <a:defRPr/>
            </a:pPr>
            <a:r>
              <a:rPr lang="en-US" dirty="0"/>
              <a:t>Moving beyond linearity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Overview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Basis function approach</a:t>
            </a:r>
          </a:p>
          <a:p>
            <a:pPr marL="361950" indent="-276225">
              <a:defRPr/>
            </a:pPr>
            <a:endParaRPr lang="en-US" dirty="0"/>
          </a:p>
          <a:p>
            <a:pPr marL="361950" indent="-276225">
              <a:defRPr/>
            </a:pPr>
            <a:r>
              <a:rPr lang="en-US" dirty="0"/>
              <a:t>Splines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Regression splines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Smoothing splines (roughness penalties)</a:t>
            </a:r>
          </a:p>
          <a:p>
            <a:pPr marL="85725" indent="0">
              <a:buNone/>
              <a:defRPr/>
            </a:pPr>
            <a:endParaRPr lang="en-US" dirty="0"/>
          </a:p>
          <a:p>
            <a:pPr marL="0" lvl="1" indent="0">
              <a:buNone/>
              <a:defRPr/>
            </a:pPr>
            <a:endParaRPr lang="en-US" dirty="0"/>
          </a:p>
        </p:txBody>
      </p:sp>
      <p:sp>
        <p:nvSpPr>
          <p:cNvPr id="7172" name="Segnaposto numero diapositiva 3">
            <a:extLst>
              <a:ext uri="{FF2B5EF4-FFF2-40B4-BE49-F238E27FC236}">
                <a16:creationId xmlns:a16="http://schemas.microsoft.com/office/drawing/2014/main" id="{2119BD30-1E21-4D83-B495-8F69EB4BC0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2C991F3D-6C01-45D6-B782-C8F8441BE4DE}" type="slidenum">
              <a:rPr lang="it-IT" altLang="it-IT" sz="1200" smtClean="0"/>
              <a:pPr/>
              <a:t>2</a:t>
            </a:fld>
            <a:endParaRPr lang="it-IT" altLang="it-IT"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First steps in functional data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>
                    <a:solidFill>
                      <a:srgbClr val="CC0000"/>
                    </a:solidFill>
                  </a:rPr>
                  <a:t>Second step: alignment (or registration) of curves</a:t>
                </a:r>
                <a:r>
                  <a:rPr lang="en-US" dirty="0"/>
                  <a:t> (see book)</a:t>
                </a:r>
              </a:p>
              <a:p>
                <a:pPr marL="0" indent="0">
                  <a:buNone/>
                </a:pPr>
                <a:endParaRPr lang="en-US" b="1" u="sng" dirty="0">
                  <a:solidFill>
                    <a:srgbClr val="CC0000"/>
                  </a:solidFill>
                </a:endParaRPr>
              </a:p>
              <a:p>
                <a:pPr marL="0" indent="0">
                  <a:buNone/>
                </a:pPr>
                <a:r>
                  <a:rPr lang="en-US" dirty="0"/>
                  <a:t>Different types of alignment possible:</a:t>
                </a:r>
              </a:p>
              <a:p>
                <a:pPr marL="361950" indent="-271463"/>
                <a:r>
                  <a:rPr lang="en-US" u="sng" dirty="0"/>
                  <a:t>Landmark registration</a:t>
                </a:r>
                <a:r>
                  <a:rPr lang="en-US" dirty="0"/>
                  <a:t>: if there is a major landmark of interest in all curves (e.g. a peak or a valley), we can align all curves so that this landmark will appear at the same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for all of them</a:t>
                </a:r>
              </a:p>
              <a:p>
                <a:pPr marL="361950" indent="-271463"/>
                <a:r>
                  <a:rPr lang="en-US" u="sng" dirty="0"/>
                  <a:t>Continuous registration</a:t>
                </a:r>
                <a:r>
                  <a:rPr lang="en-US" dirty="0"/>
                  <a:t>: if landmarks are not visible in all curves or not clear, we can align data by looking at the entire curves; in this case we transform the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axis so that the resulting curves are as similar as possible (considering, e.g., shifts or shifts and scale… look at this slide in presentation mode!)</a:t>
                </a:r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r="-15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20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7E645AE2-CD99-4869-9F8E-6DF297AC0CF2}"/>
              </a:ext>
            </a:extLst>
          </p:cNvPr>
          <p:cNvGrpSpPr/>
          <p:nvPr/>
        </p:nvGrpSpPr>
        <p:grpSpPr>
          <a:xfrm>
            <a:off x="978497" y="4592796"/>
            <a:ext cx="7070452" cy="1956435"/>
            <a:chOff x="975013" y="4334790"/>
            <a:chExt cx="7070452" cy="1956435"/>
          </a:xfrm>
        </p:grpSpPr>
        <p:pic>
          <p:nvPicPr>
            <p:cNvPr id="8" name="Immagine 11" descr="affine.gif">
              <a:extLst>
                <a:ext uri="{FF2B5EF4-FFF2-40B4-BE49-F238E27FC236}">
                  <a16:creationId xmlns:a16="http://schemas.microsoft.com/office/drawing/2014/main" id="{D89F8F66-4ED2-41E7-8042-C7CC2F0D8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4553865"/>
              <a:ext cx="3473465" cy="1737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Immagine 9" descr="shift.gif">
              <a:extLst>
                <a:ext uri="{FF2B5EF4-FFF2-40B4-BE49-F238E27FC236}">
                  <a16:creationId xmlns:a16="http://schemas.microsoft.com/office/drawing/2014/main" id="{C680831B-EE92-4C8C-9D49-67FD72E87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5013" y="4553865"/>
              <a:ext cx="3473464" cy="1737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CasellaDiTesto 15">
              <a:extLst>
                <a:ext uri="{FF2B5EF4-FFF2-40B4-BE49-F238E27FC236}">
                  <a16:creationId xmlns:a16="http://schemas.microsoft.com/office/drawing/2014/main" id="{202125EF-AEE2-419B-8116-D6A017F5A3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2000" y="4334790"/>
              <a:ext cx="347346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altLang="en-US" sz="2000" dirty="0">
                  <a:latin typeface="+mj-lt"/>
                </a:rPr>
                <a:t>Shift and scale</a:t>
              </a:r>
            </a:p>
          </p:txBody>
        </p:sp>
        <p:sp>
          <p:nvSpPr>
            <p:cNvPr id="11" name="CasellaDiTesto 15">
              <a:extLst>
                <a:ext uri="{FF2B5EF4-FFF2-40B4-BE49-F238E27FC236}">
                  <a16:creationId xmlns:a16="http://schemas.microsoft.com/office/drawing/2014/main" id="{E106EEBE-C7E6-4534-94F0-C17352CB7C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5013" y="4337965"/>
              <a:ext cx="347346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altLang="en-US" sz="2000" dirty="0">
                  <a:latin typeface="+mj-lt"/>
                </a:rPr>
                <a:t>Only shift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37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21</a:t>
            </a:fld>
            <a:endParaRPr lang="it-IT" altLang="it-IT" sz="1200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DF6BE18-C4BB-43C7-A406-7613CA5A8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63" y="839788"/>
            <a:ext cx="8928100" cy="5613400"/>
          </a:xfrm>
        </p:spPr>
        <p:txBody>
          <a:bodyPr/>
          <a:lstStyle/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Chapter 1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Read Sections 1.1-1.5 </a:t>
            </a:r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(pages 1-16)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sz="1600" u="sng" dirty="0">
                <a:hlinkClick r:id="rId2"/>
              </a:rPr>
              <a:t>https://link-springer-com.acces.bibl.ulaval.ca/book/10.1007%2F978-0-387-98185-7</a:t>
            </a:r>
            <a:r>
              <a:rPr lang="en-US" sz="1600" u="sng" dirty="0"/>
              <a:t> 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15CB8E9-F601-48A3-88C6-A2201594D722}"/>
              </a:ext>
            </a:extLst>
          </p:cNvPr>
          <p:cNvSpPr txBox="1"/>
          <p:nvPr/>
        </p:nvSpPr>
        <p:spPr>
          <a:xfrm>
            <a:off x="1835150" y="6645275"/>
            <a:ext cx="2592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Moving beyond linearity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E369823-2DFE-4D51-9C3D-4C55D8318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192" y="743083"/>
            <a:ext cx="3451538" cy="535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3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olo 3">
            <a:extLst>
              <a:ext uri="{FF2B5EF4-FFF2-40B4-BE49-F238E27FC236}">
                <a16:creationId xmlns:a16="http://schemas.microsoft.com/office/drawing/2014/main" id="{8F1EA28F-4842-4F60-A5A0-E9E195CAE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it-IT" sz="3200" dirty="0"/>
              <a:t>Computing curves from raw data</a:t>
            </a:r>
            <a:br>
              <a:rPr lang="en-US" altLang="it-IT" dirty="0"/>
            </a:br>
            <a:r>
              <a:rPr lang="en-US" altLang="it-IT" sz="1600" b="0" dirty="0"/>
              <a:t>FDA Chapter 3 </a:t>
            </a:r>
            <a:r>
              <a:rPr lang="en-US" sz="1600" b="0" dirty="0"/>
              <a:t>(Sections 3.1-3.3), </a:t>
            </a:r>
            <a:r>
              <a:rPr lang="en-US" altLang="it-IT" sz="1600" b="0" dirty="0"/>
              <a:t>Chapter 5 </a:t>
            </a:r>
            <a:r>
              <a:rPr lang="en-US" sz="1600" b="0" dirty="0"/>
              <a:t>(Sections 5.1-5.3)</a:t>
            </a:r>
            <a:br>
              <a:rPr lang="it-IT" altLang="it-IT" sz="1600" b="0" dirty="0"/>
            </a:br>
            <a:endParaRPr lang="it-IT" altLang="it-IT" sz="1600" b="0" dirty="0"/>
          </a:p>
        </p:txBody>
      </p:sp>
    </p:spTree>
    <p:extLst>
      <p:ext uri="{BB962C8B-B14F-4D97-AF65-F5344CB8AC3E}">
        <p14:creationId xmlns:p14="http://schemas.microsoft.com/office/powerpoint/2010/main" val="3623133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Computing curves from raw data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23</a:t>
            </a:fld>
            <a:endParaRPr lang="it-IT" altLang="it-IT" sz="1200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DF6BE18-C4BB-43C7-A406-7613CA5A8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we </a:t>
            </a:r>
            <a:r>
              <a:rPr lang="en-US" u="sng" dirty="0"/>
              <a:t>compute curves from raw data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EEDAD6E-36C6-457F-B538-60A58EAFC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844824"/>
            <a:ext cx="3780000" cy="37926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15">
                <a:extLst>
                  <a:ext uri="{FF2B5EF4-FFF2-40B4-BE49-F238E27FC236}">
                    <a16:creationId xmlns:a16="http://schemas.microsoft.com/office/drawing/2014/main" id="{F9D8D019-FDD4-47A5-81E1-CC6AF7B5A0F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7544" y="5615658"/>
                <a:ext cx="3473465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/>
                <a:r>
                  <a:rPr lang="en-US" altLang="en-US" sz="2000" dirty="0">
                    <a:latin typeface="+mj-lt"/>
                  </a:rPr>
                  <a:t>Raw data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2000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altLang="en-US" sz="2000" dirty="0">
                  <a:latin typeface="+mj-lt"/>
                </a:endParaRPr>
              </a:p>
            </p:txBody>
          </p:sp>
        </mc:Choice>
        <mc:Fallback>
          <p:sp>
            <p:nvSpPr>
              <p:cNvPr id="14" name="CasellaDiTesto 15">
                <a:extLst>
                  <a:ext uri="{FF2B5EF4-FFF2-40B4-BE49-F238E27FC236}">
                    <a16:creationId xmlns:a16="http://schemas.microsoft.com/office/drawing/2014/main" id="{F9D8D019-FDD4-47A5-81E1-CC6AF7B5A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67544" y="5615658"/>
                <a:ext cx="3473465" cy="400110"/>
              </a:xfrm>
              <a:prstGeom prst="rect">
                <a:avLst/>
              </a:prstGeom>
              <a:blipFill>
                <a:blip r:embed="rId3"/>
                <a:stretch>
                  <a:fillRect t="-7576" b="-2575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>
            <a:extLst>
              <a:ext uri="{FF2B5EF4-FFF2-40B4-BE49-F238E27FC236}">
                <a16:creationId xmlns:a16="http://schemas.microsoft.com/office/drawing/2014/main" id="{3CABFBCD-DB4D-41FA-B905-A6FD7F5FE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6496" y="1844825"/>
            <a:ext cx="3780000" cy="37926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6057896C-C009-4C8E-BD94-478A4ADEF7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63031" y="5615658"/>
                <a:ext cx="3473465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/>
                <a:r>
                  <a:rPr lang="en-US" altLang="en-US" sz="2000" dirty="0">
                    <a:latin typeface="+mj-lt"/>
                  </a:rPr>
                  <a:t>Functional datum </a:t>
                </a:r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altLang="en-US" sz="2000" dirty="0">
                  <a:latin typeface="+mj-lt"/>
                </a:endParaRPr>
              </a:p>
            </p:txBody>
          </p:sp>
        </mc:Choice>
        <mc:Fallback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6057896C-C009-4C8E-BD94-478A4ADEF7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63031" y="5615658"/>
                <a:ext cx="3473465" cy="400110"/>
              </a:xfrm>
              <a:prstGeom prst="rect">
                <a:avLst/>
              </a:prstGeom>
              <a:blipFill>
                <a:blip r:embed="rId5"/>
                <a:stretch>
                  <a:fillRect t="-7576" b="-2575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reccia a destra 4">
            <a:extLst>
              <a:ext uri="{FF2B5EF4-FFF2-40B4-BE49-F238E27FC236}">
                <a16:creationId xmlns:a16="http://schemas.microsoft.com/office/drawing/2014/main" id="{C8E56859-66E5-42EE-A833-82A7B79C9AD0}"/>
              </a:ext>
            </a:extLst>
          </p:cNvPr>
          <p:cNvSpPr/>
          <p:nvPr/>
        </p:nvSpPr>
        <p:spPr bwMode="auto">
          <a:xfrm>
            <a:off x="3959512" y="3429000"/>
            <a:ext cx="1044536" cy="432048"/>
          </a:xfrm>
          <a:prstGeom prst="rightArrow">
            <a:avLst/>
          </a:prstGeom>
          <a:solidFill>
            <a:srgbClr val="CC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667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24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How do we </a:t>
                </a:r>
                <a:r>
                  <a:rPr lang="en-US" u="sng" dirty="0"/>
                  <a:t>compute curves from raw data</a:t>
                </a:r>
                <a:r>
                  <a:rPr lang="en-US" dirty="0"/>
                  <a:t>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assume that we observe the raw data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with the measurement errors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independent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u="sng" dirty="0"/>
                  <a:t>Basis function approach</a:t>
                </a:r>
                <a:r>
                  <a:rPr lang="en-US" dirty="0"/>
                  <a:t> (see also Session 10):</a:t>
                </a:r>
              </a:p>
              <a:p>
                <a:pPr marL="358775" indent="-274638"/>
                <a:r>
                  <a:rPr lang="en-US" dirty="0"/>
                  <a:t>Consider a family of transformations (</a:t>
                </a:r>
                <a:r>
                  <a:rPr lang="en-US" u="sng" dirty="0"/>
                  <a:t>basis functions</a:t>
                </a:r>
                <a:r>
                  <a:rPr lang="en-US" dirty="0"/>
                  <a:t>) for the variable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marL="35877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358775" indent="-274638"/>
                <a:r>
                  <a:rPr lang="en-US" dirty="0"/>
                  <a:t>Consider the basis expansion of the curve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358775" indent="-274638"/>
                <a:r>
                  <a:rPr lang="en-US" dirty="0"/>
                  <a:t>Use smoothing techniques to obtain the coefficients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b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20493922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25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Fourier basis</a:t>
                </a:r>
                <a:r>
                  <a:rPr lang="en-US" dirty="0"/>
                  <a:t>:</a:t>
                </a:r>
              </a:p>
              <a:p>
                <a:pPr marL="358775" indent="-274638"/>
                <a:r>
                  <a:rPr lang="en-US" dirty="0"/>
                  <a:t>Useful to model a </a:t>
                </a:r>
                <a:r>
                  <a:rPr lang="en-US" u="sng" dirty="0"/>
                  <a:t>periodic</a:t>
                </a:r>
                <a:r>
                  <a:rPr lang="en-US" dirty="0"/>
                  <a:t> curve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(i.e. a curve that repeat itself over a certain period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, for example when we have seasonal trends)</a:t>
                </a:r>
              </a:p>
              <a:p>
                <a:pPr marL="358775" indent="-274638"/>
                <a:r>
                  <a:rPr lang="en-US" dirty="0"/>
                  <a:t>Basis functions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are </a:t>
                </a:r>
                <a:r>
                  <a:rPr lang="en-US" u="sng" dirty="0"/>
                  <a:t>sine and cosine functions</a:t>
                </a:r>
                <a:r>
                  <a:rPr lang="en-US" dirty="0"/>
                  <a:t> of increasing frequency</a:t>
                </a:r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1,  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it-IT" dirty="0"/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…</m:t>
                      </m:r>
                    </m:oMath>
                  </m:oMathPara>
                </a14:m>
                <a:endParaRPr lang="en-US" dirty="0"/>
              </a:p>
              <a:p>
                <a:pPr marL="361950" indent="-271463"/>
                <a:r>
                  <a:rPr lang="en-US" dirty="0"/>
                  <a:t>The constant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r>
                  <a:rPr lang="en-US" dirty="0"/>
                  <a:t> defines the period of oscillation of the first sine/cosine pair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4" name="Immagine 3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60F224D2-B6B1-4FF7-88E8-46E34F4CE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3933056"/>
            <a:ext cx="5328592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1710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26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Spline basis</a:t>
                </a:r>
                <a:r>
                  <a:rPr lang="en-US" dirty="0"/>
                  <a:t> (see also Session 10):</a:t>
                </a:r>
              </a:p>
              <a:p>
                <a:pPr marL="358775" indent="-274638"/>
                <a:r>
                  <a:rPr lang="en-US" dirty="0"/>
                  <a:t>Useful to model a </a:t>
                </a:r>
                <a:r>
                  <a:rPr lang="en-US" u="sng" dirty="0"/>
                  <a:t>non-periodic</a:t>
                </a:r>
                <a:r>
                  <a:rPr lang="en-US" dirty="0"/>
                  <a:t> curve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pPr marL="358775" indent="-274638"/>
                <a:r>
                  <a:rPr lang="en-US" u="sng" dirty="0"/>
                  <a:t>Piecewise polynomials</a:t>
                </a:r>
                <a:r>
                  <a:rPr lang="en-US" dirty="0"/>
                  <a:t> of degree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(order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), with continuity in derivatives at the </a:t>
                </a:r>
                <a:r>
                  <a:rPr lang="en-US" u="sng" dirty="0"/>
                  <a:t>knots</a:t>
                </a:r>
                <a:r>
                  <a:rPr lang="en-US" dirty="0"/>
                  <a:t> up to degree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/>
              </a:p>
              <a:p>
                <a:pPr marL="358775" indent="-274638"/>
                <a:r>
                  <a:rPr lang="en-US" dirty="0"/>
                  <a:t>More knots and higher degree results in a more flexible model</a:t>
                </a:r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84137" indent="0">
                  <a:buNone/>
                </a:pPr>
                <a:endParaRPr lang="en-US" sz="2800" dirty="0"/>
              </a:p>
              <a:p>
                <a:pPr marL="0" indent="0" algn="ctr">
                  <a:buNone/>
                </a:pPr>
                <a:r>
                  <a:rPr lang="en-US" u="sng" dirty="0"/>
                  <a:t>Degree 0</a:t>
                </a:r>
                <a:r>
                  <a:rPr lang="en-US" dirty="0"/>
                  <a:t> (order 1): piecewise constant, discontinuous</a:t>
                </a:r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b="-17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89E7975-EB60-417B-8647-983E41EA8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55" y="2770434"/>
            <a:ext cx="3240000" cy="32508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11B49A0-E8BF-44D4-B4EC-309983884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040" y="2770434"/>
            <a:ext cx="3240000" cy="325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55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27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Spline basis</a:t>
                </a:r>
                <a:r>
                  <a:rPr lang="en-US" dirty="0"/>
                  <a:t> (see also Session 10):</a:t>
                </a:r>
              </a:p>
              <a:p>
                <a:pPr marL="358775" indent="-274638"/>
                <a:r>
                  <a:rPr lang="en-US" dirty="0"/>
                  <a:t>Useful to model a </a:t>
                </a:r>
                <a:r>
                  <a:rPr lang="en-US" u="sng" dirty="0"/>
                  <a:t>non-periodic</a:t>
                </a:r>
                <a:r>
                  <a:rPr lang="en-US" dirty="0"/>
                  <a:t> curve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pPr marL="358775" indent="-274638"/>
                <a:r>
                  <a:rPr lang="en-US" u="sng" dirty="0"/>
                  <a:t>Piecewise polynomials</a:t>
                </a:r>
                <a:r>
                  <a:rPr lang="en-US" dirty="0"/>
                  <a:t> of degree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(order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), with continuity in derivatives at the </a:t>
                </a:r>
                <a:r>
                  <a:rPr lang="en-US" u="sng" dirty="0"/>
                  <a:t>knots</a:t>
                </a:r>
                <a:r>
                  <a:rPr lang="en-US" dirty="0"/>
                  <a:t> up to degree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/>
              </a:p>
              <a:p>
                <a:pPr marL="358775" indent="-274638"/>
                <a:r>
                  <a:rPr lang="en-US" dirty="0"/>
                  <a:t>More knots and higher degree results in a more flexible model</a:t>
                </a:r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84137" indent="0">
                  <a:buNone/>
                </a:pPr>
                <a:endParaRPr lang="en-US" sz="2800" dirty="0"/>
              </a:p>
              <a:p>
                <a:pPr marL="0" indent="0" algn="ctr">
                  <a:buNone/>
                </a:pPr>
                <a:r>
                  <a:rPr lang="en-US" u="sng" dirty="0"/>
                  <a:t>Degree 1</a:t>
                </a:r>
                <a:r>
                  <a:rPr lang="en-US" dirty="0"/>
                  <a:t> (order 2): piecewise linear, continuous</a:t>
                </a:r>
              </a:p>
              <a:p>
                <a:pPr marL="358775" indent="-274638"/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b="-17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350C62-AAFF-4252-8A95-014911EA7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15" y="2780928"/>
            <a:ext cx="3240000" cy="325085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E612EBB-ACCD-4A1B-A33C-B13CF0398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400" y="2780928"/>
            <a:ext cx="3240000" cy="325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86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28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Spline basis</a:t>
                </a:r>
                <a:r>
                  <a:rPr lang="en-US" dirty="0"/>
                  <a:t> (see also Session 10):</a:t>
                </a:r>
              </a:p>
              <a:p>
                <a:pPr marL="358775" indent="-274638"/>
                <a:r>
                  <a:rPr lang="en-US" dirty="0"/>
                  <a:t>Useful to model a </a:t>
                </a:r>
                <a:r>
                  <a:rPr lang="en-US" u="sng" dirty="0"/>
                  <a:t>non-periodic</a:t>
                </a:r>
                <a:r>
                  <a:rPr lang="en-US" dirty="0"/>
                  <a:t> curve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pPr marL="358775" indent="-274638"/>
                <a:r>
                  <a:rPr lang="en-US" u="sng" dirty="0"/>
                  <a:t>Piecewise polynomials</a:t>
                </a:r>
                <a:r>
                  <a:rPr lang="en-US" dirty="0"/>
                  <a:t> of degree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(order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), with continuity in derivatives at the </a:t>
                </a:r>
                <a:r>
                  <a:rPr lang="en-US" u="sng" dirty="0"/>
                  <a:t>knots</a:t>
                </a:r>
                <a:r>
                  <a:rPr lang="en-US" dirty="0"/>
                  <a:t> up to degree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/>
              </a:p>
              <a:p>
                <a:pPr marL="358775" indent="-274638"/>
                <a:r>
                  <a:rPr lang="en-US" dirty="0"/>
                  <a:t>More knots and higher degree results in a more flexible model</a:t>
                </a:r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358775" indent="-274638"/>
                <a:endParaRPr lang="en-US" dirty="0"/>
              </a:p>
              <a:p>
                <a:pPr marL="84137" indent="0">
                  <a:buNone/>
                </a:pPr>
                <a:endParaRPr lang="en-US" sz="2800" dirty="0"/>
              </a:p>
              <a:p>
                <a:pPr marL="0" indent="0" algn="ctr">
                  <a:buNone/>
                </a:pPr>
                <a:r>
                  <a:rPr lang="en-US" u="sng" dirty="0"/>
                  <a:t>Degree 2</a:t>
                </a:r>
                <a:r>
                  <a:rPr lang="en-US" dirty="0"/>
                  <a:t> (order 3): piecewise quadratic, continuous derivative</a:t>
                </a:r>
              </a:p>
              <a:p>
                <a:pPr marL="358775" indent="-274638"/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9" t="-651" b="-17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5806AB-B439-4A4E-955C-C78F91ECE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15" y="2780928"/>
            <a:ext cx="3240000" cy="32508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0865F1A-BEB0-4BE2-90B6-6E548CC4B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400" y="2780928"/>
            <a:ext cx="3240000" cy="325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19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systems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29</a:t>
            </a:fld>
            <a:endParaRPr lang="it-IT" altLang="it-IT" sz="1200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DF6BE18-C4BB-43C7-A406-7613CA5A8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63" y="839788"/>
            <a:ext cx="8928100" cy="5613400"/>
          </a:xfrm>
        </p:spPr>
        <p:txBody>
          <a:bodyPr/>
          <a:lstStyle/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Chapter 3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Read Sections 3.1-3.3 </a:t>
            </a:r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(pages 29-39)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sz="1600" u="sng" dirty="0">
                <a:hlinkClick r:id="rId2"/>
              </a:rPr>
              <a:t>https://link-springer-com.acces.bibl.ulaval.ca/book/10.1007%2F978-0-387-98185-7</a:t>
            </a:r>
            <a:r>
              <a:rPr lang="en-US" sz="1600" u="sng" dirty="0"/>
              <a:t> 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E369823-2DFE-4D51-9C3D-4C55D8318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192" y="743083"/>
            <a:ext cx="3451538" cy="535021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3C38E69-C7C5-413B-9D0E-7F220E62D3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3529523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33D22967-F3A1-4441-AECA-394A05878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129" y="1567944"/>
            <a:ext cx="3268349" cy="2221096"/>
          </a:xfrm>
          <a:prstGeom prst="rect">
            <a:avLst/>
          </a:prstGeom>
        </p:spPr>
      </p:pic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Moving beyond linearity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7163" y="839788"/>
                <a:ext cx="8735317" cy="5613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Extensions of linear models that relax the linearity assumption: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358775" indent="-274638"/>
                <a:r>
                  <a:rPr lang="en-US" u="sng" dirty="0"/>
                  <a:t>Regression splines</a:t>
                </a:r>
                <a:r>
                  <a:rPr lang="en-US" dirty="0"/>
                  <a:t>: divide the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range in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regions and use a polynomial function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in each region; construct the polynomials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so that they join smoothly at the region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boundaries, i.e. fit a spline function to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the data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pPr marL="358775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pPr marL="358775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pPr marL="358775" indent="-274638"/>
                <a:r>
                  <a:rPr lang="en-US" u="sng" dirty="0"/>
                  <a:t>Smoothing splines</a:t>
                </a:r>
                <a:r>
                  <a:rPr lang="en-US" dirty="0"/>
                  <a:t> (roughness penalties):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similar to regression splines, but fitted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by minimizing penalized least squares,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where the penalty imposes smoothness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r>
                  <a:rPr lang="en-US" dirty="0"/>
                  <a:t>to the resulting function </a:t>
                </a:r>
              </a:p>
              <a:p>
                <a:pPr marL="358775" indent="0">
                  <a:spcBef>
                    <a:spcPts val="0"/>
                  </a:spcBef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163" y="839788"/>
                <a:ext cx="8735317" cy="5613400"/>
              </a:xfrm>
              <a:blipFill>
                <a:blip r:embed="rId3"/>
                <a:stretch>
                  <a:fillRect l="-768" t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3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592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Moving beyond linearity</a:t>
            </a:r>
          </a:p>
        </p:txBody>
      </p:sp>
      <p:pic>
        <p:nvPicPr>
          <p:cNvPr id="8" name="Picture 2" descr="Image result for splines different lambda">
            <a:extLst>
              <a:ext uri="{FF2B5EF4-FFF2-40B4-BE49-F238E27FC236}">
                <a16:creationId xmlns:a16="http://schemas.microsoft.com/office/drawing/2014/main" id="{4135A28C-C7D4-4742-B960-C1692DEDD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353" y="4323678"/>
            <a:ext cx="3183365" cy="227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0018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Computing curves using smoothing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30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7163" y="839788"/>
                <a:ext cx="8829675" cy="5613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After we decide which basis functions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to use (can be Fourier, splines or other), we use </a:t>
                </a:r>
                <a:r>
                  <a:rPr lang="en-US" u="sng" dirty="0"/>
                  <a:t>smoothing</a:t>
                </a:r>
                <a:r>
                  <a:rPr lang="en-US" dirty="0"/>
                  <a:t> techniques </a:t>
                </a:r>
                <a:r>
                  <a:rPr lang="en-US" u="sng" dirty="0"/>
                  <a:t>to estimate the coefficients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US" dirty="0"/>
                  <a:t> and hence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it-IT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1" u="sng" dirty="0"/>
              </a:p>
              <a:p>
                <a:pPr marL="0" indent="0">
                  <a:buNone/>
                </a:pPr>
                <a:r>
                  <a:rPr lang="en-US" dirty="0"/>
                  <a:t>Two smoothing methods (see Session 10):</a:t>
                </a:r>
              </a:p>
              <a:p>
                <a:pPr marL="358775" indent="-274638"/>
                <a:r>
                  <a:rPr lang="en-US" b="1" u="sng" dirty="0"/>
                  <a:t>Regression splines</a:t>
                </a:r>
                <a:r>
                  <a:rPr lang="en-US" dirty="0"/>
                  <a:t>: use least squares to fit the linear model</a:t>
                </a:r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361950" indent="0">
                  <a:buNone/>
                </a:pPr>
                <a:r>
                  <a:rPr lang="en-US" dirty="0"/>
                  <a:t>i.e.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minimize the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𝑅𝑆𝑆</m:t>
                    </m:r>
                  </m:oMath>
                </a14:m>
                <a:endParaRPr lang="en-US" dirty="0"/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⋯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  <a:p>
                <a:pPr marL="361950" indent="-271463"/>
                <a:r>
                  <a:rPr lang="en-US" b="1" u="sng" dirty="0"/>
                  <a:t>Roughness penalty</a:t>
                </a:r>
                <a:r>
                  <a:rPr lang="en-US" dirty="0"/>
                  <a:t>: use penalized least squares, with the penalty term controlling how smooth or wiggly is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, i.e.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minimize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𝑅𝑆𝑆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𝑃𝐸𝑁</m:t>
                    </m:r>
                  </m:oMath>
                </a14:m>
                <a:endParaRPr lang="en-US" dirty="0"/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it-IT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⋯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′′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⋯+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</m:sSub>
                                  <m:sSubSup>
                                    <m:sSub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𝐾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′′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361950" indent="0">
                  <a:buNone/>
                </a:pPr>
                <a:r>
                  <a:rPr lang="en-US" dirty="0"/>
                  <a:t>with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the smoothing tuning parameter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bSup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the second derivative of the basis functions</a:t>
                </a:r>
              </a:p>
              <a:p>
                <a:pPr marL="358775" indent="-274638"/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163" y="839788"/>
                <a:ext cx="8829675" cy="5613400"/>
              </a:xfrm>
              <a:blipFill>
                <a:blip r:embed="rId2"/>
                <a:stretch>
                  <a:fillRect l="-760" t="-651" b="-684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3194317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Computing curves using smoothing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31</a:t>
            </a:fld>
            <a:endParaRPr lang="it-IT" altLang="it-IT" sz="12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7163" y="839788"/>
                <a:ext cx="8829675" cy="5613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Bias-variance trade-off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  <a:tabLst>
                    <a:tab pos="0" algn="l"/>
                  </a:tabLst>
                </a:pPr>
                <a:endParaRPr lang="en-US" u="sng" dirty="0"/>
              </a:p>
              <a:p>
                <a:pPr marL="358775" indent="-274638"/>
                <a:r>
                  <a:rPr lang="en-US" dirty="0"/>
                  <a:t>Many basis functions (in regression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splines) or small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(in roughness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penalty) result in </a:t>
                </a:r>
                <a:r>
                  <a:rPr lang="en-US" u="sng" dirty="0"/>
                  <a:t>small bias but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u="sng" dirty="0"/>
                  <a:t>large sampling variance</a:t>
                </a:r>
                <a:r>
                  <a:rPr lang="en-US" dirty="0"/>
                  <a:t> (tend to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overfit the data, very sensitive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to each point)</a:t>
                </a:r>
              </a:p>
              <a:p>
                <a:pPr marL="358775" indent="-274638"/>
                <a:endParaRPr lang="en-US" dirty="0"/>
              </a:p>
              <a:p>
                <a:pPr marL="358775" indent="-274638"/>
                <a:r>
                  <a:rPr lang="en-US" dirty="0"/>
                  <a:t>Small number of basis functions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(in regression splines) or large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(in roughness penalty) result in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u="sng" dirty="0"/>
                  <a:t>small variance but large bias</a:t>
                </a:r>
                <a:r>
                  <a:rPr lang="en-US" dirty="0"/>
                  <a:t> (fail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to capture interesting patterns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of the curve, less sensitive to each </a:t>
                </a:r>
              </a:p>
              <a:p>
                <a:pPr marL="361950" indent="0">
                  <a:spcBef>
                    <a:spcPts val="0"/>
                  </a:spcBef>
                  <a:buNone/>
                </a:pPr>
                <a:r>
                  <a:rPr lang="en-US" dirty="0"/>
                  <a:t>point)</a:t>
                </a:r>
              </a:p>
              <a:p>
                <a:pPr marL="84137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DF6BE18-C4BB-43C7-A406-7613CA5A8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163" y="839788"/>
                <a:ext cx="8829675" cy="5613400"/>
              </a:xfrm>
              <a:blipFill>
                <a:blip r:embed="rId2"/>
                <a:stretch>
                  <a:fillRect l="-760" t="-6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81C0E1-7D1D-4C6D-940D-0D448FD840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972D48D1-51A5-46D6-8457-B7B3159D27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427" y="2060848"/>
            <a:ext cx="3791410" cy="369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11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Computing curves using smoothing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32</a:t>
            </a:fld>
            <a:endParaRPr lang="it-IT" altLang="it-IT" sz="1200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DF6BE18-C4BB-43C7-A406-7613CA5A8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</a:t>
            </a:r>
            <a:r>
              <a:rPr lang="it-IT" dirty="0"/>
              <a:t>Canadian </a:t>
            </a:r>
            <a:r>
              <a:rPr lang="en-US" dirty="0"/>
              <a:t>weather</a:t>
            </a:r>
            <a:endParaRPr lang="it-IT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u="sng" dirty="0"/>
              <a:t>Goal</a:t>
            </a:r>
            <a:r>
              <a:rPr lang="en-US" dirty="0"/>
              <a:t>: Study annual weather cycle in different Canadian locations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u="sng" dirty="0"/>
              <a:t>Data</a:t>
            </a:r>
            <a:r>
              <a:rPr lang="en-US" dirty="0"/>
              <a:t>: </a:t>
            </a:r>
            <a:r>
              <a:rPr lang="en-US" i="1" dirty="0" err="1"/>
              <a:t>Temperature.C</a:t>
            </a:r>
            <a:r>
              <a:rPr lang="en-US" i="1" dirty="0"/>
              <a:t> </a:t>
            </a:r>
            <a:r>
              <a:rPr lang="en-US" dirty="0"/>
              <a:t>(daily temperature, average 1960-1994), </a:t>
            </a:r>
            <a:r>
              <a:rPr lang="en-US" i="1" dirty="0"/>
              <a:t>Precipitation.mm </a:t>
            </a:r>
            <a:r>
              <a:rPr lang="en-US" dirty="0"/>
              <a:t>(daily rainfall, average 1960-1994), </a:t>
            </a:r>
            <a:r>
              <a:rPr lang="en-US" i="1" dirty="0"/>
              <a:t>place</a:t>
            </a:r>
            <a:r>
              <a:rPr lang="en-US" dirty="0"/>
              <a:t> (name of the location) for 35 weather stations in Canada</a:t>
            </a:r>
          </a:p>
          <a:p>
            <a:pPr marL="0" indent="0">
              <a:buNone/>
            </a:pPr>
            <a:endParaRPr lang="en-US" sz="1800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u="sng" dirty="0"/>
              <a:t>Questions</a:t>
            </a:r>
            <a:r>
              <a:rPr lang="en-US" dirty="0"/>
              <a:t>:</a:t>
            </a:r>
          </a:p>
          <a:p>
            <a:pPr marL="358775" indent="-274638"/>
            <a:r>
              <a:rPr lang="en-US" dirty="0"/>
              <a:t>What is the annual pattern of temperature in each of the 35 Canadian locations? Is it the same pattern for all of them?</a:t>
            </a:r>
          </a:p>
          <a:p>
            <a:pPr marL="358775" indent="-274638"/>
            <a:r>
              <a:rPr lang="en-US" dirty="0"/>
              <a:t>How can we compute temperature curves for each location?</a:t>
            </a:r>
          </a:p>
          <a:p>
            <a:pPr marL="358775" indent="-274638"/>
            <a:r>
              <a:rPr lang="en-US" dirty="0"/>
              <a:t>How do different smoothing methods compare?</a:t>
            </a:r>
          </a:p>
          <a:p>
            <a:pPr marL="0" indent="0">
              <a:buNone/>
              <a:tabLst>
                <a:tab pos="0" algn="l"/>
              </a:tabLst>
            </a:pPr>
            <a:endParaRPr lang="en-US" dirty="0"/>
          </a:p>
          <a:p>
            <a:pPr marL="0" indent="0">
              <a:buNone/>
              <a:tabLst>
                <a:tab pos="0" algn="l"/>
              </a:tabLst>
            </a:pPr>
            <a:r>
              <a:rPr lang="en-US" dirty="0"/>
              <a:t>Look at the files </a:t>
            </a:r>
            <a:r>
              <a:rPr lang="en-US" dirty="0">
                <a:solidFill>
                  <a:srgbClr val="CC0000"/>
                </a:solidFill>
              </a:rPr>
              <a:t>intro </a:t>
            </a:r>
            <a:r>
              <a:rPr lang="en-US" dirty="0" err="1">
                <a:solidFill>
                  <a:srgbClr val="CC0000"/>
                </a:solidFill>
              </a:rPr>
              <a:t>FDA.Rmd</a:t>
            </a:r>
            <a:r>
              <a:rPr lang="en-US" dirty="0"/>
              <a:t> and/or </a:t>
            </a:r>
            <a:r>
              <a:rPr lang="en-US" dirty="0">
                <a:solidFill>
                  <a:srgbClr val="CC0000"/>
                </a:solidFill>
              </a:rPr>
              <a:t>intro FDA.nb.html</a:t>
            </a:r>
          </a:p>
          <a:p>
            <a:pPr marL="0" indent="0">
              <a:buNone/>
              <a:tabLst>
                <a:tab pos="0" algn="l"/>
              </a:tabLst>
            </a:pPr>
            <a:r>
              <a:rPr lang="en-US" b="1" dirty="0">
                <a:solidFill>
                  <a:srgbClr val="CC0000"/>
                </a:solidFill>
              </a:rPr>
              <a:t>Note: we use the package </a:t>
            </a:r>
            <a:r>
              <a:rPr lang="en-US" b="1" dirty="0" err="1">
                <a:solidFill>
                  <a:srgbClr val="CC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fda</a:t>
            </a:r>
            <a:r>
              <a:rPr lang="en-US" b="1" dirty="0">
                <a:solidFill>
                  <a:srgbClr val="CC0000"/>
                </a:solidFill>
              </a:rPr>
              <a:t> (not the R smoothing functions of Session 11)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579CD28-BB40-4B20-A99B-E9C1A875CDF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38485846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systems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33</a:t>
            </a:fld>
            <a:endParaRPr lang="it-IT" altLang="it-IT" sz="1200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DF6BE18-C4BB-43C7-A406-7613CA5A8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63" y="839788"/>
            <a:ext cx="8928100" cy="5613400"/>
          </a:xfrm>
        </p:spPr>
        <p:txBody>
          <a:bodyPr/>
          <a:lstStyle/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Chapter 5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Read Sections 5.1-5.3 </a:t>
            </a:r>
          </a:p>
          <a:p>
            <a:pPr marL="0" indent="0">
              <a:buNone/>
              <a:tabLst>
                <a:tab pos="0" algn="l"/>
              </a:tabLst>
            </a:pPr>
            <a:r>
              <a:rPr lang="en-US" b="1" u="sng" dirty="0"/>
              <a:t>(pages 59-69)</a:t>
            </a:r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endParaRPr lang="en-US" b="1" u="sng" dirty="0"/>
          </a:p>
          <a:p>
            <a:pPr marL="0" indent="0">
              <a:buNone/>
              <a:tabLst>
                <a:tab pos="0" algn="l"/>
              </a:tabLst>
            </a:pPr>
            <a:r>
              <a:rPr lang="en-US" sz="1600" u="sng" dirty="0">
                <a:hlinkClick r:id="rId2"/>
              </a:rPr>
              <a:t>https://link-springer-com.acces.bibl.ulaval.ca/book/10.1007%2F978-0-387-98185-7</a:t>
            </a:r>
            <a:r>
              <a:rPr lang="en-US" sz="1600" u="sng" dirty="0"/>
              <a:t> 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E369823-2DFE-4D51-9C3D-4C55D8318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192" y="743083"/>
            <a:ext cx="3451538" cy="535021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3C38E69-C7C5-413B-9D0E-7F220E62D3C1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Computing curves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3097825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Basis function approach and regression splines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7163" y="839788"/>
                <a:ext cx="8735317" cy="5613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u="sng" dirty="0"/>
                  <a:t>Basis function approach</a:t>
                </a:r>
                <a:r>
                  <a:rPr lang="en-US" dirty="0"/>
                  <a:t>:</a:t>
                </a:r>
              </a:p>
              <a:p>
                <a:pPr marL="358775" indent="-274638"/>
                <a:r>
                  <a:rPr lang="en-US" dirty="0"/>
                  <a:t>Consider a family of transformations (</a:t>
                </a:r>
                <a:r>
                  <a:rPr lang="en-US" u="sng" dirty="0"/>
                  <a:t>basis functions</a:t>
                </a:r>
                <a:r>
                  <a:rPr lang="en-US" dirty="0"/>
                  <a:t>) for the variable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35877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358775" indent="-274638"/>
                <a:r>
                  <a:rPr lang="en-US" dirty="0"/>
                  <a:t>Use least squares to fit the model</a:t>
                </a:r>
              </a:p>
              <a:p>
                <a:pPr marL="35877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  <m:sub>
                          <m:r>
                            <a:rPr lang="it-IT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it-IT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  <m:sub>
                          <m:r>
                            <a:rPr lang="it-IT" i="1">
                              <a:latin typeface="Cambria Math"/>
                              <a:ea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/>
                          <a:ea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/>
                          <a:ea typeface="Cambria Math"/>
                        </a:rPr>
                        <m:t>+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…+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𝐾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+</m:t>
                      </m:r>
                      <m:r>
                        <a:rPr lang="it-IT" i="1">
                          <a:latin typeface="Cambria Math"/>
                          <a:ea typeface="Cambria Math"/>
                        </a:rPr>
                        <m:t>𝜀</m:t>
                      </m:r>
                    </m:oMath>
                  </m:oMathPara>
                </a14:m>
                <a:endParaRPr lang="it-IT" dirty="0"/>
              </a:p>
              <a:p>
                <a:pPr marL="358775" indent="0">
                  <a:buNone/>
                </a:pPr>
                <a:endParaRPr lang="en-US" dirty="0"/>
              </a:p>
              <a:p>
                <a:pPr marL="358775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u="sng" dirty="0"/>
                  <a:t>Regression splines</a:t>
                </a:r>
                <a:r>
                  <a:rPr lang="en-US" dirty="0"/>
                  <a:t>: </a:t>
                </a:r>
              </a:p>
              <a:p>
                <a:pPr marL="358775" indent="-274638"/>
                <a:r>
                  <a:rPr lang="en-US" dirty="0"/>
                  <a:t>The basis functions are splines of degree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  <a:p>
                <a:pPr marL="84137" indent="0">
                  <a:buNone/>
                </a:pPr>
                <a:endParaRPr lang="en-US" dirty="0"/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       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</m:sSup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𝜉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       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=1,…,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en-US" dirty="0"/>
              </a:p>
              <a:p>
                <a:pPr marL="361950" indent="0">
                  <a:buNone/>
                </a:pPr>
                <a:endParaRPr lang="en-US" dirty="0"/>
              </a:p>
              <a:p>
                <a:pPr marL="36195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US" dirty="0"/>
                  <a:t> are the knots</a:t>
                </a:r>
              </a:p>
              <a:p>
                <a:pPr marL="361950" indent="-271463"/>
                <a:r>
                  <a:rPr lang="en-US" dirty="0"/>
                  <a:t>More knots result in a more flexible model</a:t>
                </a:r>
              </a:p>
              <a:p>
                <a:pPr marL="90487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Segnaposto contenuto 4">
                <a:extLst>
                  <a:ext uri="{FF2B5EF4-FFF2-40B4-BE49-F238E27FC236}">
                    <a16:creationId xmlns:a16="http://schemas.microsoft.com/office/drawing/2014/main" id="{35B2BCF6-E9E6-4C01-98F2-326FBE07F4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163" y="839788"/>
                <a:ext cx="8735317" cy="5613400"/>
              </a:xfrm>
              <a:blipFill>
                <a:blip r:embed="rId2"/>
                <a:stretch>
                  <a:fillRect l="-768" t="-651" b="-16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4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592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Moving beyond linearity</a:t>
            </a:r>
          </a:p>
        </p:txBody>
      </p:sp>
    </p:spTree>
    <p:extLst>
      <p:ext uri="{BB962C8B-B14F-4D97-AF65-F5344CB8AC3E}">
        <p14:creationId xmlns:p14="http://schemas.microsoft.com/office/powerpoint/2010/main" val="220971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Smoothing splines (roughness penalty)</a:t>
            </a:r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5</a:t>
            </a:fld>
            <a:endParaRPr lang="it-IT" altLang="it-IT" sz="120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317F6E8-9BC3-48C1-9006-A66CC3DBEC00}"/>
              </a:ext>
            </a:extLst>
          </p:cNvPr>
          <p:cNvSpPr txBox="1"/>
          <p:nvPr/>
        </p:nvSpPr>
        <p:spPr>
          <a:xfrm>
            <a:off x="1835150" y="6645275"/>
            <a:ext cx="2592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Splines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Segnaposto contenuto 4">
                <a:extLst>
                  <a:ext uri="{FF2B5EF4-FFF2-40B4-BE49-F238E27FC236}">
                    <a16:creationId xmlns:a16="http://schemas.microsoft.com/office/drawing/2014/main" id="{09ACF1EE-AC03-41A4-9492-78763E3B21A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57163" y="839788"/>
                <a:ext cx="8842375" cy="56134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161925" indent="-1619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Times" panose="02020603050405020304" pitchFamily="18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8000" indent="-15557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Times" panose="02020603050405020304" pitchFamily="18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38200" indent="-1397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Times" panose="02020603050405020304" pitchFamily="18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181100" indent="-1524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Times" panose="02020603050405020304" pitchFamily="18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11300" indent="-1397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Times" panose="02020603050405020304" pitchFamily="18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b="1" u="sng" dirty="0"/>
                  <a:t>Smoothing splines (roughness penalty)</a:t>
                </a:r>
                <a:r>
                  <a:rPr lang="en-US" dirty="0"/>
                  <a:t>:</a:t>
                </a:r>
              </a:p>
              <a:p>
                <a:pPr marL="361950" indent="-276225"/>
                <a:r>
                  <a:rPr lang="en-US" dirty="0"/>
                  <a:t>Uses very </a:t>
                </a:r>
                <a:r>
                  <a:rPr lang="en-US" u="sng" dirty="0"/>
                  <a:t>flexible spline basis</a:t>
                </a:r>
                <a:r>
                  <a:rPr lang="en-US" dirty="0"/>
                  <a:t> (many knots)</a:t>
                </a:r>
              </a:p>
              <a:p>
                <a:pPr marL="361950" indent="-276225"/>
                <a:r>
                  <a:rPr lang="en-US" u="sng" dirty="0"/>
                  <a:t>Avoids overfitting</a:t>
                </a:r>
                <a:r>
                  <a:rPr lang="en-US" dirty="0"/>
                  <a:t> by imposing a </a:t>
                </a:r>
                <a:r>
                  <a:rPr lang="en-US" u="sng" dirty="0"/>
                  <a:t>penalty on the “roughness”</a:t>
                </a:r>
                <a:r>
                  <a:rPr lang="en-US" dirty="0"/>
                  <a:t> of the resulting model (remember the penalty in Ridge and lasso?)</a:t>
                </a:r>
              </a:p>
              <a:p>
                <a:pPr marL="361950" indent="-276225"/>
                <a:r>
                  <a:rPr lang="en-US" dirty="0"/>
                  <a:t>Allows a </a:t>
                </a:r>
                <a:r>
                  <a:rPr lang="en-US" u="sng" dirty="0"/>
                  <a:t>finer control over</a:t>
                </a:r>
                <a:r>
                  <a:rPr lang="en-US" dirty="0"/>
                  <a:t> the amount of </a:t>
                </a:r>
                <a:r>
                  <a:rPr lang="en-US" u="sng" dirty="0"/>
                  <a:t>smoothing</a:t>
                </a:r>
                <a:r>
                  <a:rPr lang="en-US" dirty="0"/>
                  <a:t> of the model</a:t>
                </a:r>
              </a:p>
              <a:p>
                <a:pPr marL="361950" indent="-276225"/>
                <a:endParaRPr lang="en-US" dirty="0"/>
              </a:p>
              <a:p>
                <a:pPr marL="361950" indent="-276225"/>
                <a:r>
                  <a:rPr lang="en-US" dirty="0"/>
                  <a:t>Find the spline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en-US" dirty="0"/>
                  <a:t> that minimizes the </a:t>
                </a:r>
                <a:r>
                  <a:rPr lang="en-US" u="sng" dirty="0"/>
                  <a:t>penalized </a:t>
                </a:r>
                <a14:m>
                  <m:oMath xmlns:m="http://schemas.openxmlformats.org/officeDocument/2006/math">
                    <m:r>
                      <a:rPr lang="en-US" b="0" i="1" u="sng" smtClean="0">
                        <a:latin typeface="Cambria Math" panose="02040503050406030204" pitchFamily="18" charset="0"/>
                      </a:rPr>
                      <m:t>𝑅𝑆𝑆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3619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en-US" dirty="0"/>
              </a:p>
              <a:p>
                <a:pPr marL="361950" indent="0">
                  <a:buNone/>
                </a:pPr>
                <a:r>
                  <a:rPr lang="en-US" dirty="0"/>
                  <a:t>where: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</m:oMath>
                </a14:m>
                <a:r>
                  <a:rPr lang="en-US" dirty="0"/>
                  <a:t> is the second derivative</a:t>
                </a:r>
              </a:p>
              <a:p>
                <a:pPr marL="361950" indent="0">
                  <a:buNone/>
                  <a:tabLst>
                    <a:tab pos="1349375" algn="l"/>
                  </a:tabLst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is the tuning parameter that controls the smoothness</a:t>
                </a:r>
              </a:p>
              <a:p>
                <a:pPr marL="85725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9" name="Segnaposto contenuto 4">
                <a:extLst>
                  <a:ext uri="{FF2B5EF4-FFF2-40B4-BE49-F238E27FC236}">
                    <a16:creationId xmlns:a16="http://schemas.microsoft.com/office/drawing/2014/main" id="{09ACF1EE-AC03-41A4-9492-78763E3B2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7163" y="839788"/>
                <a:ext cx="8842375" cy="5613400"/>
              </a:xfrm>
              <a:prstGeom prst="rect">
                <a:avLst/>
              </a:prstGeom>
              <a:blipFill>
                <a:blip r:embed="rId2"/>
                <a:stretch>
                  <a:fillRect l="-759" t="-65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767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olo 1">
            <a:extLst>
              <a:ext uri="{FF2B5EF4-FFF2-40B4-BE49-F238E27FC236}">
                <a16:creationId xmlns:a16="http://schemas.microsoft.com/office/drawing/2014/main" id="{A0F051F6-8BFF-4E19-BB40-A0359B489F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Topics</a:t>
            </a:r>
            <a:endParaRPr lang="it-IT" alt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5BE238-3D38-4A9F-9C54-96942AEA2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1950" indent="-276225">
              <a:defRPr/>
            </a:pPr>
            <a:r>
              <a:rPr lang="en-US" dirty="0"/>
              <a:t>What is functional data analysis?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Overview and examples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First steps in functional data analysis</a:t>
            </a:r>
          </a:p>
          <a:p>
            <a:pPr marL="361950" indent="-276225">
              <a:defRPr/>
            </a:pPr>
            <a:endParaRPr lang="en-US" dirty="0"/>
          </a:p>
          <a:p>
            <a:pPr marL="361950" indent="-276225">
              <a:defRPr/>
            </a:pPr>
            <a:r>
              <a:rPr lang="en-US" dirty="0"/>
              <a:t>Computing curves from raw data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Basis functions</a:t>
            </a:r>
          </a:p>
          <a:p>
            <a:pPr marL="774700" lvl="1" indent="-342900">
              <a:buFont typeface="Courier New" panose="02070309020205020404" pitchFamily="49" charset="0"/>
              <a:buChar char="o"/>
              <a:defRPr/>
            </a:pPr>
            <a:r>
              <a:rPr lang="en-US" dirty="0"/>
              <a:t>Computing curves using smoothing</a:t>
            </a:r>
          </a:p>
          <a:p>
            <a:pPr marL="85725" indent="0">
              <a:buNone/>
              <a:defRPr/>
            </a:pPr>
            <a:endParaRPr lang="en-US" dirty="0"/>
          </a:p>
          <a:p>
            <a:pPr marL="0" lvl="1" indent="0">
              <a:buNone/>
              <a:defRPr/>
            </a:pPr>
            <a:endParaRPr lang="en-US" dirty="0"/>
          </a:p>
        </p:txBody>
      </p:sp>
      <p:sp>
        <p:nvSpPr>
          <p:cNvPr id="7172" name="Segnaposto numero diapositiva 3">
            <a:extLst>
              <a:ext uri="{FF2B5EF4-FFF2-40B4-BE49-F238E27FC236}">
                <a16:creationId xmlns:a16="http://schemas.microsoft.com/office/drawing/2014/main" id="{2119BD30-1E21-4D83-B495-8F69EB4BC0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2C991F3D-6C01-45D6-B782-C8F8441BE4DE}" type="slidenum">
              <a:rPr lang="it-IT" altLang="it-IT" sz="1200" smtClean="0"/>
              <a:pPr/>
              <a:t>6</a:t>
            </a:fld>
            <a:endParaRPr lang="it-IT" altLang="it-IT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olo 3">
            <a:extLst>
              <a:ext uri="{FF2B5EF4-FFF2-40B4-BE49-F238E27FC236}">
                <a16:creationId xmlns:a16="http://schemas.microsoft.com/office/drawing/2014/main" id="{8F1EA28F-4842-4F60-A5A0-E9E195CAE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it-IT" sz="3200" dirty="0"/>
              <a:t>What is functional data analysis</a:t>
            </a:r>
            <a:br>
              <a:rPr lang="en-US" altLang="it-IT" dirty="0"/>
            </a:br>
            <a:r>
              <a:rPr lang="en-US" altLang="it-IT" sz="1600" b="0" dirty="0"/>
              <a:t>FDA Chapter 1 </a:t>
            </a:r>
            <a:r>
              <a:rPr lang="en-US" sz="1600" b="0" dirty="0"/>
              <a:t>(Sections 1.1-1.5)</a:t>
            </a:r>
            <a:br>
              <a:rPr lang="it-IT" altLang="it-IT" sz="1600" b="0" dirty="0"/>
            </a:br>
            <a:endParaRPr lang="it-IT" altLang="it-IT" sz="1600" b="0" dirty="0"/>
          </a:p>
        </p:txBody>
      </p:sp>
    </p:spTree>
    <p:extLst>
      <p:ext uri="{BB962C8B-B14F-4D97-AF65-F5344CB8AC3E}">
        <p14:creationId xmlns:p14="http://schemas.microsoft.com/office/powerpoint/2010/main" val="2125390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Handwritten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Data</a:t>
            </a:r>
            <a:r>
              <a:rPr lang="en-US" dirty="0"/>
              <a:t>: X-Y coordinates for 20 replications of writing “</a:t>
            </a:r>
            <a:r>
              <a:rPr lang="en-US" dirty="0" err="1"/>
              <a:t>fda</a:t>
            </a:r>
            <a:r>
              <a:rPr lang="en-US" dirty="0"/>
              <a:t>” (by Jim Ramsay, one of the authors of the book we are using…). 1401 coordinates for each replication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61950" indent="-271463"/>
            <a:r>
              <a:rPr lang="en-US" dirty="0"/>
              <a:t>20 observations (repetitions)</a:t>
            </a:r>
          </a:p>
          <a:p>
            <a:pPr marL="361950" indent="-271463"/>
            <a:endParaRPr lang="en-US" dirty="0"/>
          </a:p>
          <a:p>
            <a:pPr marL="0" indent="0">
              <a:buNone/>
            </a:pPr>
            <a:r>
              <a:rPr lang="en-US" dirty="0"/>
              <a:t>For each repetition we have:</a:t>
            </a:r>
          </a:p>
          <a:p>
            <a:pPr marL="361950" indent="-271463"/>
            <a:r>
              <a:rPr lang="en-US" dirty="0"/>
              <a:t>X-Y coordinates as function of time</a:t>
            </a:r>
          </a:p>
          <a:p>
            <a:pPr marL="361950" indent="0">
              <a:buNone/>
            </a:pPr>
            <a:r>
              <a:rPr lang="en-US" dirty="0"/>
              <a:t>(two numerical variables)</a:t>
            </a:r>
          </a:p>
          <a:p>
            <a:pPr marL="361950" indent="-271463"/>
            <a:r>
              <a:rPr lang="en-US" dirty="0"/>
              <a:t>1401 time points</a:t>
            </a:r>
          </a:p>
          <a:p>
            <a:pPr marL="361950" indent="0">
              <a:spcBef>
                <a:spcPts val="0"/>
              </a:spcBef>
              <a:buNone/>
            </a:pPr>
            <a:endParaRPr lang="en-US" dirty="0"/>
          </a:p>
          <a:p>
            <a:pPr marL="36195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8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5C20313-43DF-4E2B-82E7-1AB5A8B75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243" y="2624384"/>
            <a:ext cx="3960000" cy="397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23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9BEAAF0-CEB0-4602-8C45-8E876715C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76"/>
          <a:stretch/>
        </p:blipFill>
        <p:spPr>
          <a:xfrm>
            <a:off x="157163" y="2060848"/>
            <a:ext cx="4270821" cy="4534539"/>
          </a:xfrm>
          <a:prstGeom prst="rect">
            <a:avLst/>
          </a:prstGeom>
        </p:spPr>
      </p:pic>
      <p:sp>
        <p:nvSpPr>
          <p:cNvPr id="13314" name="Titolo 1">
            <a:extLst>
              <a:ext uri="{FF2B5EF4-FFF2-40B4-BE49-F238E27FC236}">
                <a16:creationId xmlns:a16="http://schemas.microsoft.com/office/drawing/2014/main" id="{427CAB56-33BD-4117-B401-7DCF35372F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is functional data analysis?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5B2BCF6-E9E6-4C01-98F2-326FBE07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Handwritten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visualize the two coordinates separately, as function of time</a:t>
            </a:r>
          </a:p>
          <a:p>
            <a:pPr marL="0" indent="0">
              <a:spcBef>
                <a:spcPts val="480"/>
              </a:spcBef>
              <a:buNone/>
            </a:pPr>
            <a:endParaRPr lang="en-US" dirty="0"/>
          </a:p>
          <a:p>
            <a:pPr marL="4129088" indent="0">
              <a:spcBef>
                <a:spcPts val="480"/>
              </a:spcBef>
              <a:buNone/>
            </a:pPr>
            <a:r>
              <a:rPr lang="en-US" dirty="0"/>
              <a:t>For each coordinate, we have:</a:t>
            </a:r>
          </a:p>
          <a:p>
            <a:pPr marL="4572000" indent="-261938">
              <a:spcBef>
                <a:spcPts val="480"/>
              </a:spcBef>
            </a:pPr>
            <a:r>
              <a:rPr lang="en-US" u="sng" dirty="0"/>
              <a:t>Complex</a:t>
            </a:r>
            <a:r>
              <a:rPr lang="en-US" dirty="0"/>
              <a:t> trend/pattern (not easily described with a formula)</a:t>
            </a:r>
          </a:p>
          <a:p>
            <a:pPr marL="4572000" indent="-261938">
              <a:spcBef>
                <a:spcPts val="480"/>
              </a:spcBef>
            </a:pPr>
            <a:r>
              <a:rPr lang="en-US" u="sng" dirty="0"/>
              <a:t>Smooth</a:t>
            </a:r>
            <a:r>
              <a:rPr lang="en-US" dirty="0"/>
              <a:t> trend/pattern</a:t>
            </a:r>
          </a:p>
          <a:p>
            <a:pPr marL="4572000" indent="-261938">
              <a:spcBef>
                <a:spcPts val="480"/>
              </a:spcBef>
            </a:pPr>
            <a:r>
              <a:rPr lang="en-US" dirty="0"/>
              <a:t>Large number of measurements for each curve (1401 time points)</a:t>
            </a:r>
          </a:p>
          <a:p>
            <a:pPr marL="4129088" indent="0">
              <a:spcBef>
                <a:spcPts val="480"/>
              </a:spcBef>
              <a:buNone/>
            </a:pPr>
            <a:endParaRPr lang="en-US" dirty="0"/>
          </a:p>
          <a:p>
            <a:pPr marL="4129088" indent="0">
              <a:spcBef>
                <a:spcPts val="480"/>
              </a:spcBef>
              <a:buNone/>
            </a:pPr>
            <a:r>
              <a:rPr lang="en-US" u="sng" dirty="0"/>
              <a:t>Functional data analysis</a:t>
            </a:r>
            <a:r>
              <a:rPr lang="en-US" dirty="0"/>
              <a:t>:</a:t>
            </a:r>
          </a:p>
          <a:p>
            <a:pPr marL="4572000" indent="-261938">
              <a:spcBef>
                <a:spcPts val="480"/>
              </a:spcBef>
            </a:pPr>
            <a:r>
              <a:rPr lang="en-US" u="sng" dirty="0"/>
              <a:t>Each curve</a:t>
            </a:r>
            <a:r>
              <a:rPr lang="en-US" dirty="0"/>
              <a:t> (repetition) is a </a:t>
            </a:r>
            <a:r>
              <a:rPr lang="en-US" u="sng" dirty="0"/>
              <a:t>single observation</a:t>
            </a:r>
            <a:r>
              <a:rPr lang="en-US" dirty="0"/>
              <a:t>, a single data (20 observations)</a:t>
            </a:r>
          </a:p>
          <a:p>
            <a:pPr marL="36195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3316" name="Segnaposto numero diapositiva 3">
            <a:extLst>
              <a:ext uri="{FF2B5EF4-FFF2-40B4-BE49-F238E27FC236}">
                <a16:creationId xmlns:a16="http://schemas.microsoft.com/office/drawing/2014/main" id="{03C02BC1-E25E-477C-9F6B-A543D2EACCC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13EA5410-45FC-46EA-9AE3-DD99163CBC80}" type="slidenum">
              <a:rPr lang="it-IT" altLang="it-IT" sz="1200" smtClean="0"/>
              <a:pPr/>
              <a:t>9</a:t>
            </a:fld>
            <a:endParaRPr lang="it-IT" altLang="it-IT" sz="12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86B1248-4914-4C8D-9F38-71DA17C8937F}"/>
              </a:ext>
            </a:extLst>
          </p:cNvPr>
          <p:cNvSpPr txBox="1"/>
          <p:nvPr/>
        </p:nvSpPr>
        <p:spPr>
          <a:xfrm>
            <a:off x="1835150" y="6645275"/>
            <a:ext cx="28808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b="1" dirty="0">
                <a:latin typeface="+mj-lt"/>
              </a:rPr>
              <a:t>What is functional data analysis?</a:t>
            </a:r>
          </a:p>
        </p:txBody>
      </p:sp>
    </p:spTree>
    <p:extLst>
      <p:ext uri="{BB962C8B-B14F-4D97-AF65-F5344CB8AC3E}">
        <p14:creationId xmlns:p14="http://schemas.microsoft.com/office/powerpoint/2010/main" val="2250065410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_UL">
  <a:themeElements>
    <a:clrScheme name="PowerPoint_U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werPoint_UL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anose="02020603050405020304" pitchFamily="18" charset="0"/>
          </a:defRPr>
        </a:defPPr>
      </a:lstStyle>
    </a:lnDef>
  </a:objectDefaults>
  <a:extraClrSchemeLst>
    <a:extraClrScheme>
      <a:clrScheme name="PowerPoint_U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U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U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U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U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U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U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CarrierJ:Users:carrierj:Desktop:PowerPoint_UL.pot</Template>
  <TotalTime>38561</TotalTime>
  <Words>2446</Words>
  <Application>Microsoft Office PowerPoint</Application>
  <PresentationFormat>Presentazione su schermo (4:3)</PresentationFormat>
  <Paragraphs>447</Paragraphs>
  <Slides>33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40" baseType="lpstr">
      <vt:lpstr>Arial</vt:lpstr>
      <vt:lpstr>Cambria Math</vt:lpstr>
      <vt:lpstr>Courier New</vt:lpstr>
      <vt:lpstr>Times</vt:lpstr>
      <vt:lpstr>Verdana</vt:lpstr>
      <vt:lpstr>Wingdings</vt:lpstr>
      <vt:lpstr>PowerPoint_UL</vt:lpstr>
      <vt:lpstr>Introduction to functional data analysis</vt:lpstr>
      <vt:lpstr>Summary of previous session</vt:lpstr>
      <vt:lpstr>Moving beyond linearity</vt:lpstr>
      <vt:lpstr>Basis function approach and regression splines</vt:lpstr>
      <vt:lpstr>Smoothing splines (roughness penalty)</vt:lpstr>
      <vt:lpstr>Topics</vt:lpstr>
      <vt:lpstr>What is functional data analysis FDA Chapter 1 (Sections 1.1-1.5) </vt:lpstr>
      <vt:lpstr>What is functional data analysis?</vt:lpstr>
      <vt:lpstr>What is functional data analysis?</vt:lpstr>
      <vt:lpstr>What is functional data analysis?</vt:lpstr>
      <vt:lpstr>What is functional data analysis?</vt:lpstr>
      <vt:lpstr>What is functional data analysis?</vt:lpstr>
      <vt:lpstr>What is functional data analysis?</vt:lpstr>
      <vt:lpstr>What is functional data analysis?</vt:lpstr>
      <vt:lpstr>What is functional data analysis?</vt:lpstr>
      <vt:lpstr>What is functional data analysis?</vt:lpstr>
      <vt:lpstr>First steps in functional data analysis</vt:lpstr>
      <vt:lpstr>First steps in functional data analysis</vt:lpstr>
      <vt:lpstr>First steps in functional data analysis</vt:lpstr>
      <vt:lpstr>First steps in functional data analysis</vt:lpstr>
      <vt:lpstr>What is functional data analysis?</vt:lpstr>
      <vt:lpstr>Computing curves from raw data FDA Chapter 3 (Sections 3.1-3.3), Chapter 5 (Sections 5.1-5.3) </vt:lpstr>
      <vt:lpstr>Computing curves from raw data</vt:lpstr>
      <vt:lpstr>Basis functions</vt:lpstr>
      <vt:lpstr>Basis functions</vt:lpstr>
      <vt:lpstr>Basis functions</vt:lpstr>
      <vt:lpstr>Basis functions</vt:lpstr>
      <vt:lpstr>Basis functions</vt:lpstr>
      <vt:lpstr>Basis systems</vt:lpstr>
      <vt:lpstr>Computing curves using smoothing</vt:lpstr>
      <vt:lpstr>Computing curves using smoothing</vt:lpstr>
      <vt:lpstr>Computing curves using smoothing</vt:lpstr>
      <vt:lpstr>Basis systems</vt:lpstr>
    </vt:vector>
  </TitlesOfParts>
  <Company>뿿쫰뿿쩐ғ郐Ȱ珬뿿��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and statistics, descriptive statistics</dc:title>
  <dc:creator/>
  <cp:lastModifiedBy>Marzia Angela Cremona</cp:lastModifiedBy>
  <cp:revision>522</cp:revision>
  <cp:lastPrinted>2004-04-30T14:02:18Z</cp:lastPrinted>
  <dcterms:created xsi:type="dcterms:W3CDTF">2004-04-30T14:59:24Z</dcterms:created>
  <dcterms:modified xsi:type="dcterms:W3CDTF">2020-04-02T04:53:15Z</dcterms:modified>
</cp:coreProperties>
</file>

<file path=docProps/thumbnail.jpeg>
</file>